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  <p:sldMasterId id="2147483662" r:id="rId5"/>
    <p:sldMasterId id="2147483648" r:id="rId6"/>
    <p:sldMasterId id="2147483664" r:id="rId7"/>
  </p:sldMasterIdLst>
  <p:notesMasterIdLst>
    <p:notesMasterId r:id="rId14"/>
  </p:notesMasterIdLst>
  <p:sldIdLst>
    <p:sldId id="258" r:id="rId8"/>
    <p:sldId id="259" r:id="rId9"/>
    <p:sldId id="266" r:id="rId10"/>
    <p:sldId id="263" r:id="rId11"/>
    <p:sldId id="265" r:id="rId12"/>
    <p:sldId id="260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31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8" autoAdjust="0"/>
    <p:restoredTop sz="96327"/>
  </p:normalViewPr>
  <p:slideViewPr>
    <p:cSldViewPr snapToGrid="0" snapToObjects="1">
      <p:cViewPr varScale="1">
        <p:scale>
          <a:sx n="111" d="100"/>
          <a:sy n="111" d="100"/>
        </p:scale>
        <p:origin x="28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5" d="100"/>
          <a:sy n="105" d="100"/>
        </p:scale>
        <p:origin x="3444" y="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E0701-1279-674F-85B0-BBD88D152F28}" type="datetimeFigureOut">
              <a:rPr lang="fr-FR" smtClean="0"/>
              <a:t>29/06/2022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A9573-4D05-FE4C-BC54-30B66E5E6499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1057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38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A2632A-1DC2-2347-8D18-3E65D4620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noProof="0"/>
              <a:t>Click to edit </a:t>
            </a:r>
            <a:br>
              <a:rPr lang="en-GB" noProof="0"/>
            </a:br>
            <a:r>
              <a:rPr lang="en-GB" noProof="0"/>
              <a:t>Master title style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9475F3-C7DD-414A-9588-00BA28571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7E5F81E-3605-8546-A4FB-C3D7AE651D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72628AC-DC70-9C4D-81B5-33D17B8EF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9178-20D5-B142-A2B2-372A97FD57B1}" type="datetime1">
              <a:rPr lang="en-GB" noProof="0" smtClean="0"/>
              <a:t>29/06/2022</a:t>
            </a:fld>
            <a:endParaRPr lang="en-GB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234510E-7C19-A942-989C-E50942330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SESAR JU PRESENTATION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3640E9F-6F94-F94D-B127-285AC9059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76E6-0B66-8944-91D4-A1BC6652E29F}" type="slidenum">
              <a:rPr lang="en-GB" noProof="0" smtClean="0"/>
              <a:t>‹N›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55366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70A50C-2928-2647-BF65-2DB0B5795B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noProof="0"/>
              <a:t>Click to edit </a:t>
            </a:r>
            <a:br>
              <a:rPr lang="en-GB" noProof="0"/>
            </a:br>
            <a:r>
              <a:rPr lang="en-GB" noProof="0"/>
              <a:t>Master title style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924B748-F39B-A842-8F1C-4CF04753A1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E2B85B3-1151-1A4A-9F2D-B97BAC762B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2354530-31EB-8E40-8DDA-7ECAF82CD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C6A8B-393A-464C-8956-EEBCBD1A965D}" type="datetime1">
              <a:rPr lang="en-GB" noProof="0" smtClean="0"/>
              <a:t>29/06/2022</a:t>
            </a:fld>
            <a:endParaRPr lang="en-GB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5A6EB3-3CB3-9F46-A289-8CC21650C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SESAR JU PRESENTATION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CA49F2C-06E8-5642-AD05-C0B4D7CB0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76E6-0B66-8944-91D4-A1BC6652E29F}" type="slidenum">
              <a:rPr lang="en-GB" noProof="0" smtClean="0"/>
              <a:t>‹N›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6792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36CA11-5A2C-CB4A-A728-E0FE87C7C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C56D5C6-3181-F14C-B4FC-AED965AB7F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1D0367-83AA-324E-8C42-959F20B00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A2403-BA91-334B-8CEF-E9B10E3A2DAE}" type="datetime1">
              <a:rPr lang="en-GB" noProof="0" smtClean="0"/>
              <a:t>29/06/2022</a:t>
            </a:fld>
            <a:endParaRPr lang="en-GB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DFAAA39-927C-414B-A5E0-E2E67B1C9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SESAR JU PRESENTATION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532FF8-6274-CC42-806C-330C2324E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76E6-0B66-8944-91D4-A1BC6652E29F}" type="slidenum">
              <a:rPr lang="en-GB" noProof="0" smtClean="0"/>
              <a:t>‹N›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357507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E612438-D6B1-414A-AE13-3472952113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46EDA89-7E8F-B64F-82F6-EA07DB328B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992DC3B-580D-A042-9111-906A19F6F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B651-9FFA-C843-B5F5-02C994F79F7E}" type="datetime1">
              <a:rPr lang="en-GB" noProof="0" smtClean="0"/>
              <a:t>29/06/2022</a:t>
            </a:fld>
            <a:endParaRPr lang="en-GB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84F675-3B59-8D40-B1B0-91E266C77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SESAR JU PRESENTATION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B2D5D6-369C-CC4A-9EAB-3BDE5778A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76E6-0B66-8944-91D4-A1BC6652E29F}" type="slidenum">
              <a:rPr lang="en-GB" noProof="0" smtClean="0"/>
              <a:t>‹N›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55860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00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683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3E5C8D-4CBA-0148-A4B1-EFDB92B27C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E67F35E-C4E6-C44C-A18A-1C5E14954A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Change the style of mask subtitles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826D30-6BDB-364F-AC03-4B7D6E479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BE6F1-C43E-E44C-A7F9-CC8A09FD8B64}" type="datetime1">
              <a:rPr lang="en-GB" noProof="0" smtClean="0"/>
              <a:t>29/06/2022</a:t>
            </a:fld>
            <a:endParaRPr lang="en-GB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00BDAC-0B52-4D46-9B6F-1D3248C58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SESAR JU PRESENTATION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28099D7-958D-9042-B4FD-2777E732F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76E6-0B66-8944-91D4-A1BC6652E29F}" type="slidenum">
              <a:rPr lang="en-GB" noProof="0" smtClean="0"/>
              <a:t>‹N›</a:t>
            </a:fld>
            <a:endParaRPr lang="en-GB" noProof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FCA99A1-C587-4EC4-886C-DFA030BF4A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75784" y="285496"/>
            <a:ext cx="1971271" cy="73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926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8F47BF-DE0D-F947-B592-7E35ADDB4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F2F1595-A6B0-1741-8899-B1C63A82C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 dirty="0"/>
              <a:t>Click</a:t>
            </a:r>
            <a:r>
              <a:rPr lang="en-GB" dirty="0"/>
              <a:t>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BB0182-6E7F-4B45-80F8-3CB4117EB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6B22-EEA8-5242-88E8-74DED4447908}" type="datetime1">
              <a:rPr lang="en-GB" smtClean="0"/>
              <a:t>29/06/2022</a:t>
            </a:fld>
            <a:endParaRPr lang="en-GB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A3D463E-45E1-6F4E-BB84-B2DEAC36E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SESAR JU PRESENTATION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19F3715-1E6E-8E41-BC5A-5EF9E4A80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76E6-0B66-8944-91D4-A1BC6652E29F}" type="slidenum">
              <a:rPr lang="en-GB" smtClean="0"/>
              <a:t>‹N›</a:t>
            </a:fld>
            <a:endParaRPr lang="en-GB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D53E830-71B3-49F7-9B2B-6D5D9A36DB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75784" y="285496"/>
            <a:ext cx="1971271" cy="73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525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23BF42-72BD-744A-BA56-4E9CCE1B7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C00542D-3B60-6542-BD00-3EC4A0DE1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520ECE-1FED-0448-930B-A91370904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8CF63-6C8D-614B-9582-0EAA98E01C2E}" type="datetime1">
              <a:rPr lang="en-GB" noProof="0" smtClean="0"/>
              <a:t>29/06/2022</a:t>
            </a:fld>
            <a:endParaRPr lang="en-GB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B8EBEA7-6D03-BC44-8000-198582C72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SESAR JU PRESENTATION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E03F03-4B15-8A41-8BFD-CBD033B69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76E6-0B66-8944-91D4-A1BC6652E29F}" type="slidenum">
              <a:rPr lang="en-GB" noProof="0" smtClean="0"/>
              <a:t>‹N›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24756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8863F2-C25B-B74E-ABDF-5F4EA101D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E091AC-F3CC-C449-A82B-42AEE6993A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5269545-C1BE-054A-9242-EA08908B87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726E8BC-FAA2-D247-9CA6-12D5417D3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3317F-2667-5C4B-B55A-E28641F8C872}" type="datetime1">
              <a:rPr lang="en-GB" noProof="0" smtClean="0"/>
              <a:t>29/06/2022</a:t>
            </a:fld>
            <a:endParaRPr lang="en-GB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ABDFB2F-CDA4-E842-8C6F-7C7169E22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SESAR JU PRESENTATION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561BE15-9516-C94A-B6F2-3B6AB7044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76E6-0B66-8944-91D4-A1BC6652E29F}" type="slidenum">
              <a:rPr lang="en-GB" noProof="0" smtClean="0"/>
              <a:t>‹N›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89643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CA14F6-9DBA-5E4D-AE48-2BD45564C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6525218-E4FD-3B44-882A-E1D97CD9F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3044C76-7A39-0140-8D89-A65F0A822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6780354-68CF-A341-AFAE-35C727E892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F285439-2F64-B94E-A5E0-D507E32D49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1A67385-683E-614E-89C7-E5B2533F4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F367-CDA3-2242-8084-857653B75B2D}" type="datetime1">
              <a:rPr lang="en-GB" noProof="0" smtClean="0"/>
              <a:t>29/06/2022</a:t>
            </a:fld>
            <a:endParaRPr lang="en-GB" noProof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805BC9E-398E-914A-9CB6-8B5E84A90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SESAR JU PRESENTATION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E463F02-5454-1348-BD9D-24435F9DD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76E6-0B66-8944-91D4-A1BC6652E29F}" type="slidenum">
              <a:rPr lang="en-GB" noProof="0" smtClean="0"/>
              <a:t>‹N›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27954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E2FB5A-6C02-454B-A26D-A5EBBC6F2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119A624-53AA-6E4C-B053-2F378D1E7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B6AF5-1561-4140-BE25-475236A340DA}" type="datetime1">
              <a:rPr lang="en-GB" noProof="0" smtClean="0"/>
              <a:t>29/06/2022</a:t>
            </a:fld>
            <a:endParaRPr lang="en-GB" noProof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92464BA-65C0-A54B-BB89-C59FCBB21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SESAR JU PRESENTATION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D351B9-9002-884F-8CC6-5B6DAB176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76E6-0B66-8944-91D4-A1BC6652E29F}" type="slidenum">
              <a:rPr lang="en-GB" noProof="0" smtClean="0"/>
              <a:t>‹N›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1772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data 7">
            <a:extLst>
              <a:ext uri="{FF2B5EF4-FFF2-40B4-BE49-F238E27FC236}">
                <a16:creationId xmlns:a16="http://schemas.microsoft.com/office/drawing/2014/main" id="{C6FF747A-A5D4-4F37-BCA3-D935FDDCF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84FE3-A027-5B45-8D8C-39990A8332FD}" type="datetime1">
              <a:rPr lang="en-GB" noProof="0" smtClean="0"/>
              <a:t>29/06/2022</a:t>
            </a:fld>
            <a:endParaRPr lang="en-GB" noProof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F19A9F1C-5245-44EB-AE47-C5ABDA421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SESAR JU PRESENTATION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D5F8B307-0389-4CF2-A1FF-EBCE66F74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76E6-0B66-8944-91D4-A1BC6652E29F}" type="slidenum">
              <a:rPr lang="en-GB" noProof="0" smtClean="0"/>
              <a:pPr/>
              <a:t>‹N›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63947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3C5031FE-FE1B-1342-B6C0-074B3BA973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268" y="1"/>
            <a:ext cx="1216946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167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A718FDDD-09DC-614E-BA5F-64F9C0EEBA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68" y="0"/>
            <a:ext cx="121694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686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9DC76206-6E17-B74D-B92D-4FB5AFFDDFF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" y="5544000"/>
            <a:ext cx="12191999" cy="1152000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97B6A4C-3D59-894B-8F8B-23465C06A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541032"/>
            <a:ext cx="7033368" cy="40929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7BA081E-7345-5D42-85A3-7758C37047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51303" y="1872000"/>
            <a:ext cx="8037961" cy="403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B39F459-3FF9-F149-898A-CAE4F153CA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97483" y="6419088"/>
            <a:ext cx="2743200" cy="23653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AC84FE3-A027-5B45-8D8C-39990A8332FD}" type="datetime1">
              <a:rPr lang="en-GB" noProof="0" smtClean="0"/>
              <a:t>29/06/2022</a:t>
            </a:fld>
            <a:endParaRPr lang="en-GB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5C4AD98-0AFC-DE48-AEC5-68DF1DC76E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4736" y="6419665"/>
            <a:ext cx="1742039" cy="2359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SESAR JU PRESENTATION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C0B0DF4-E951-F041-BE2E-779BA8A615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4064" y="6389752"/>
            <a:ext cx="2743200" cy="2359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B0C76E6-0B66-8944-91D4-A1BC6652E29F}" type="slidenum">
              <a:rPr lang="en-GB" noProof="0" smtClean="0"/>
              <a:pPr/>
              <a:t>‹N›</a:t>
            </a:fld>
            <a:endParaRPr lang="en-GB" noProof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0ED0457-E830-1148-9D7C-205ACCD5699C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089264" y="237927"/>
            <a:ext cx="1548000" cy="7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784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80D6ED24-5F35-AC41-9CD3-C1E55EF28B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68" y="0"/>
            <a:ext cx="121694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252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emf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36CAE4B-7295-0043-961F-A9FB0E91915C}"/>
              </a:ext>
            </a:extLst>
          </p:cNvPr>
          <p:cNvSpPr txBox="1"/>
          <p:nvPr/>
        </p:nvSpPr>
        <p:spPr>
          <a:xfrm>
            <a:off x="22536" y="4503888"/>
            <a:ext cx="12169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5"/>
                </a:solidFill>
              </a:rPr>
              <a:t>Federico </a:t>
            </a:r>
            <a:r>
              <a:rPr lang="en-GB" sz="2000" b="1">
                <a:solidFill>
                  <a:schemeClr val="accent5"/>
                </a:solidFill>
              </a:rPr>
              <a:t>Corraro (CIRA)</a:t>
            </a:r>
            <a:r>
              <a:rPr lang="en-GB" sz="2000" b="1" dirty="0">
                <a:solidFill>
                  <a:schemeClr val="accent5"/>
                </a:solidFill>
              </a:rPr>
              <a:t> </a:t>
            </a:r>
            <a:endParaRPr lang="en-GB" sz="2000" dirty="0">
              <a:solidFill>
                <a:schemeClr val="accent5"/>
              </a:solidFill>
            </a:endParaRPr>
          </a:p>
          <a:p>
            <a:pPr algn="ctr"/>
            <a:r>
              <a:rPr lang="en-GB" sz="2000" b="1" dirty="0">
                <a:solidFill>
                  <a:schemeClr val="accent5"/>
                </a:solidFill>
              </a:rPr>
              <a:t>01 July 2022</a:t>
            </a:r>
            <a:endParaRPr lang="en-GB" sz="2000" dirty="0">
              <a:solidFill>
                <a:schemeClr val="accent5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4F3AD6A-33FE-456C-957F-9FC8A4252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4787" y="1682781"/>
            <a:ext cx="6362896" cy="2080667"/>
          </a:xfrm>
          <a:prstGeom prst="rect">
            <a:avLst/>
          </a:prstGeom>
        </p:spPr>
      </p:pic>
      <p:sp>
        <p:nvSpPr>
          <p:cNvPr id="5" name="ZoneTexte 2">
            <a:extLst>
              <a:ext uri="{FF2B5EF4-FFF2-40B4-BE49-F238E27FC236}">
                <a16:creationId xmlns:a16="http://schemas.microsoft.com/office/drawing/2014/main" id="{A42B50A8-3154-490A-982A-0402BCF4864C}"/>
              </a:ext>
            </a:extLst>
          </p:cNvPr>
          <p:cNvSpPr txBox="1"/>
          <p:nvPr/>
        </p:nvSpPr>
        <p:spPr>
          <a:xfrm>
            <a:off x="11268" y="3872058"/>
            <a:ext cx="12169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 dirty="0">
                <a:solidFill>
                  <a:schemeClr val="accent5"/>
                </a:solidFill>
              </a:rPr>
              <a:t>Project Objectives and Status</a:t>
            </a:r>
            <a:endParaRPr lang="en-GB" sz="28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902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7B5AA9F-845F-4CB7-BCA0-C677D3B5D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210" y="1490205"/>
            <a:ext cx="2211337" cy="820962"/>
          </a:xfrm>
          <a:prstGeom prst="rect">
            <a:avLst/>
          </a:prstGeom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C1F56E72-223F-4EB2-868E-A1670FEB2F56}"/>
              </a:ext>
            </a:extLst>
          </p:cNvPr>
          <p:cNvSpPr txBox="1">
            <a:spLocks/>
          </p:cNvSpPr>
          <p:nvPr/>
        </p:nvSpPr>
        <p:spPr>
          <a:xfrm>
            <a:off x="6866626" y="217778"/>
            <a:ext cx="2089417" cy="7289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i="1" dirty="0" err="1"/>
              <a:t>Outline</a:t>
            </a:r>
            <a:endParaRPr lang="it-IT" b="1" i="1" dirty="0"/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370CCEC1-EF6B-4487-B20D-85C1A6E4BBED}"/>
              </a:ext>
            </a:extLst>
          </p:cNvPr>
          <p:cNvSpPr txBox="1">
            <a:spLocks/>
          </p:cNvSpPr>
          <p:nvPr/>
        </p:nvSpPr>
        <p:spPr>
          <a:xfrm>
            <a:off x="2790380" y="944344"/>
            <a:ext cx="7276645" cy="269982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GB" sz="32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Calibri"/>
              </a:rPr>
              <a:t>Project Objectives and Status</a:t>
            </a:r>
          </a:p>
          <a:p>
            <a:pPr marL="285750" indent="-285750"/>
            <a:r>
              <a:rPr lang="en-GB" sz="32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Calibri"/>
              </a:rPr>
              <a:t>URClearED RWC Functional Concept</a:t>
            </a:r>
          </a:p>
          <a:p>
            <a:pPr marL="285750" indent="-285750"/>
            <a:r>
              <a:rPr lang="en-GB" sz="32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Calibri"/>
              </a:rPr>
              <a:t>URClearED RWC Scenarios &amp; Validation</a:t>
            </a:r>
          </a:p>
          <a:p>
            <a:pPr marL="285750" indent="-285750"/>
            <a:r>
              <a:rPr lang="en-GB" sz="32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Calibri"/>
              </a:rPr>
              <a:t>Fast Time Simulation Highlights</a:t>
            </a:r>
          </a:p>
          <a:p>
            <a:pPr marL="285750" indent="-285750"/>
            <a:r>
              <a:rPr lang="en-GB" sz="32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Calibri"/>
              </a:rPr>
              <a:t>Real Time Simulation Highlights</a:t>
            </a:r>
          </a:p>
          <a:p>
            <a:pPr marL="285750" indent="-285750"/>
            <a:r>
              <a:rPr lang="en-GB" sz="32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Calibri"/>
              </a:rPr>
              <a:t>Conclusions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DB8DA94-FC3F-4351-A26C-EF825097A0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9"/>
          <a:stretch>
            <a:fillRect/>
          </a:stretch>
        </p:blipFill>
        <p:spPr bwMode="auto">
          <a:xfrm>
            <a:off x="645345" y="3794666"/>
            <a:ext cx="1824360" cy="1138198"/>
          </a:xfrm>
          <a:prstGeom prst="rect">
            <a:avLst/>
          </a:prstGeom>
          <a:noFill/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6570A1C-DD36-476F-810D-E9A6AF88E6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580" y="3715570"/>
            <a:ext cx="1402730" cy="1292255"/>
          </a:xfrm>
          <a:prstGeom prst="rect">
            <a:avLst/>
          </a:prstGeom>
          <a:noFill/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66BD7C8-1E0C-4502-95D0-7BF491326B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185" y="4108100"/>
            <a:ext cx="1745305" cy="653729"/>
          </a:xfrm>
          <a:prstGeom prst="rect">
            <a:avLst/>
          </a:prstGeom>
          <a:noFill/>
        </p:spPr>
      </p:pic>
      <p:pic>
        <p:nvPicPr>
          <p:cNvPr id="9" name="Immagine 8" descr="UPC-positiu-p3005.png">
            <a:extLst>
              <a:ext uri="{FF2B5EF4-FFF2-40B4-BE49-F238E27FC236}">
                <a16:creationId xmlns:a16="http://schemas.microsoft.com/office/drawing/2014/main" id="{4D9CAD1A-79B7-4DE4-96E9-6A8B2AE575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46" y="5349453"/>
            <a:ext cx="2730459" cy="820962"/>
          </a:xfrm>
          <a:prstGeom prst="rect">
            <a:avLst/>
          </a:prstGeom>
          <a:noFill/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FB40232-AD15-497A-B476-0D4B23E50C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945" y="5319555"/>
            <a:ext cx="2356465" cy="729744"/>
          </a:xfrm>
          <a:prstGeom prst="rect">
            <a:avLst/>
          </a:prstGeom>
          <a:noFill/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579F0B6F-EC10-4C83-AF11-F8D30D6323C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52067" y="4780354"/>
            <a:ext cx="578728" cy="1959161"/>
          </a:xfrm>
          <a:prstGeom prst="rect">
            <a:avLst/>
          </a:prstGeom>
          <a:noFill/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AAD8E4F7-6405-4252-9B9E-5C4D8000C78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42408" y="3898688"/>
            <a:ext cx="1303749" cy="107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948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792952-8899-1D44-89AE-7085FC3C3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76E6-0B66-8944-91D4-A1BC6652E29F}" type="slidenum">
              <a:rPr lang="fr-FR" smtClean="0"/>
              <a:t>3</a:t>
            </a:fld>
            <a:endParaRPr lang="fr-FR"/>
          </a:p>
        </p:txBody>
      </p:sp>
      <p:sp>
        <p:nvSpPr>
          <p:cNvPr id="7" name="Titolo 5">
            <a:extLst>
              <a:ext uri="{FF2B5EF4-FFF2-40B4-BE49-F238E27FC236}">
                <a16:creationId xmlns:a16="http://schemas.microsoft.com/office/drawing/2014/main" id="{126A5E87-C751-4462-91C4-3083BBA38DF5}"/>
              </a:ext>
            </a:extLst>
          </p:cNvPr>
          <p:cNvSpPr txBox="1">
            <a:spLocks/>
          </p:cNvSpPr>
          <p:nvPr/>
        </p:nvSpPr>
        <p:spPr>
          <a:xfrm>
            <a:off x="212809" y="289858"/>
            <a:ext cx="2444127" cy="54086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lnSpcReduction="10000"/>
          </a:bodyPr>
          <a:lstStyle>
            <a:lvl1pPr>
              <a:spcBef>
                <a:spcPct val="0"/>
              </a:spcBef>
              <a:buNone/>
              <a:defRPr sz="3200" b="1" i="0">
                <a:solidFill>
                  <a:schemeClr val="tx2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it-IT" i="1" dirty="0"/>
              <a:t>Project Scope</a:t>
            </a:r>
          </a:p>
          <a:p>
            <a:endParaRPr lang="it-IT" sz="2800" u="sng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95E69CE-1D55-4A4A-B45B-B47B890903F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8" b="2431"/>
          <a:stretch>
            <a:fillRect/>
          </a:stretch>
        </p:blipFill>
        <p:spPr bwMode="auto">
          <a:xfrm>
            <a:off x="7420453" y="1503235"/>
            <a:ext cx="3792959" cy="465826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olo 5">
            <a:extLst>
              <a:ext uri="{FF2B5EF4-FFF2-40B4-BE49-F238E27FC236}">
                <a16:creationId xmlns:a16="http://schemas.microsoft.com/office/drawing/2014/main" id="{B4C51F5E-1039-4CCA-BBDB-2BBD4E6488B4}"/>
              </a:ext>
            </a:extLst>
          </p:cNvPr>
          <p:cNvSpPr txBox="1">
            <a:spLocks/>
          </p:cNvSpPr>
          <p:nvPr/>
        </p:nvSpPr>
        <p:spPr>
          <a:xfrm>
            <a:off x="315587" y="871467"/>
            <a:ext cx="3962376" cy="54086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/>
          </a:bodyPr>
          <a:lstStyle>
            <a:lvl1pPr>
              <a:spcBef>
                <a:spcPct val="0"/>
              </a:spcBef>
              <a:buNone/>
              <a:defRPr sz="3200" b="1" i="0">
                <a:solidFill>
                  <a:schemeClr val="tx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sng" strike="noStrike" kern="0" cap="none" spc="0" normalizeH="0" baseline="0" noProof="0" dirty="0">
                <a:ln>
                  <a:noFill/>
                </a:ln>
                <a:solidFill>
                  <a:srgbClr val="05225B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IFR RPAS INTEGRATION IN ATM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1" i="0" u="sng" strike="noStrike" kern="0" cap="none" spc="0" normalizeH="0" baseline="0" noProof="0" dirty="0">
              <a:ln>
                <a:noFill/>
              </a:ln>
              <a:solidFill>
                <a:srgbClr val="4E88C7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0" name="Rettangolo 1">
            <a:extLst>
              <a:ext uri="{FF2B5EF4-FFF2-40B4-BE49-F238E27FC236}">
                <a16:creationId xmlns:a16="http://schemas.microsoft.com/office/drawing/2014/main" id="{F805DDDC-C2F7-401E-A6AD-D1864939E454}"/>
              </a:ext>
            </a:extLst>
          </p:cNvPr>
          <p:cNvSpPr/>
          <p:nvPr/>
        </p:nvSpPr>
        <p:spPr>
          <a:xfrm>
            <a:off x="417202" y="1554820"/>
            <a:ext cx="6503761" cy="4555093"/>
          </a:xfrm>
          <a:custGeom>
            <a:avLst/>
            <a:gdLst>
              <a:gd name="connsiteX0" fmla="*/ 0 w 5186723"/>
              <a:gd name="connsiteY0" fmla="*/ 0 h 5262979"/>
              <a:gd name="connsiteX1" fmla="*/ 5186723 w 5186723"/>
              <a:gd name="connsiteY1" fmla="*/ 0 h 5262979"/>
              <a:gd name="connsiteX2" fmla="*/ 5186723 w 5186723"/>
              <a:gd name="connsiteY2" fmla="*/ 5262979 h 5262979"/>
              <a:gd name="connsiteX3" fmla="*/ 0 w 5186723"/>
              <a:gd name="connsiteY3" fmla="*/ 5262979 h 5262979"/>
              <a:gd name="connsiteX4" fmla="*/ 0 w 5186723"/>
              <a:gd name="connsiteY4" fmla="*/ 0 h 5262979"/>
              <a:gd name="connsiteX0" fmla="*/ 0 w 5186723"/>
              <a:gd name="connsiteY0" fmla="*/ 0 h 5262979"/>
              <a:gd name="connsiteX1" fmla="*/ 5186723 w 5186723"/>
              <a:gd name="connsiteY1" fmla="*/ 0 h 5262979"/>
              <a:gd name="connsiteX2" fmla="*/ 3961772 w 5186723"/>
              <a:gd name="connsiteY2" fmla="*/ 2483732 h 5262979"/>
              <a:gd name="connsiteX3" fmla="*/ 5186723 w 5186723"/>
              <a:gd name="connsiteY3" fmla="*/ 5262979 h 5262979"/>
              <a:gd name="connsiteX4" fmla="*/ 0 w 5186723"/>
              <a:gd name="connsiteY4" fmla="*/ 5262979 h 5262979"/>
              <a:gd name="connsiteX5" fmla="*/ 0 w 5186723"/>
              <a:gd name="connsiteY5" fmla="*/ 0 h 5262979"/>
              <a:gd name="connsiteX0" fmla="*/ 0 w 5186723"/>
              <a:gd name="connsiteY0" fmla="*/ 0 h 5262979"/>
              <a:gd name="connsiteX1" fmla="*/ 5186723 w 5186723"/>
              <a:gd name="connsiteY1" fmla="*/ 0 h 5262979"/>
              <a:gd name="connsiteX2" fmla="*/ 3979025 w 5186723"/>
              <a:gd name="connsiteY2" fmla="*/ 2552743 h 5262979"/>
              <a:gd name="connsiteX3" fmla="*/ 5186723 w 5186723"/>
              <a:gd name="connsiteY3" fmla="*/ 5262979 h 5262979"/>
              <a:gd name="connsiteX4" fmla="*/ 0 w 5186723"/>
              <a:gd name="connsiteY4" fmla="*/ 5262979 h 5262979"/>
              <a:gd name="connsiteX5" fmla="*/ 0 w 5186723"/>
              <a:gd name="connsiteY5" fmla="*/ 0 h 5262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6723" h="5262979">
                <a:moveTo>
                  <a:pt x="0" y="0"/>
                </a:moveTo>
                <a:lnTo>
                  <a:pt x="5186723" y="0"/>
                </a:lnTo>
                <a:cubicBezTo>
                  <a:pt x="5183848" y="819284"/>
                  <a:pt x="3981900" y="1733459"/>
                  <a:pt x="3979025" y="2552743"/>
                </a:cubicBezTo>
                <a:lnTo>
                  <a:pt x="5186723" y="5262979"/>
                </a:lnTo>
                <a:lnTo>
                  <a:pt x="0" y="5262979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spAutoFit/>
          </a:bodyPr>
          <a:lstStyle/>
          <a:p>
            <a:pPr marL="285750" marR="0" lvl="0" indent="-285750" algn="just" defTabSz="4572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5225B"/>
                </a:solidFill>
                <a:effectLst/>
                <a:uLnTx/>
                <a:uFillTx/>
              </a:rPr>
              <a:t>The seamless integration of a certified Remotely Piloted Aircraft Systems (RPAS) in non-segregated airspace is one of the major objectives for the worldwide civil aviation system. </a:t>
            </a:r>
            <a:endParaRPr kumimoji="0" lang="en-US" sz="2000" b="0" i="1" u="none" strike="noStrike" kern="0" cap="none" spc="0" normalizeH="0" baseline="0" noProof="0" dirty="0">
              <a:ln>
                <a:noFill/>
              </a:ln>
              <a:solidFill>
                <a:srgbClr val="05225B"/>
              </a:solidFill>
              <a:effectLst/>
              <a:uLnTx/>
              <a:uFillTx/>
            </a:endParaRPr>
          </a:p>
          <a:p>
            <a:pPr marL="285750" marR="0" lvl="0" indent="-285750" algn="just" defTabSz="4572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5225B"/>
                </a:solidFill>
                <a:effectLst/>
                <a:uLnTx/>
                <a:uFillTx/>
              </a:rPr>
              <a:t>Several technological and regulatory issues persist to comply with the need of keeping high safety levels of air transport.</a:t>
            </a:r>
          </a:p>
          <a:p>
            <a:pPr marL="285750" marR="0" lvl="0" indent="-285750" algn="just" defTabSz="4572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5225B"/>
                </a:solidFill>
                <a:effectLst/>
                <a:uLnTx/>
                <a:uFillTx/>
              </a:rPr>
              <a:t>The development of a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5225B"/>
                </a:solidFill>
                <a:effectLst/>
                <a:uLnTx/>
                <a:uFillTx/>
              </a:rPr>
              <a:t>Detect And Avoid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5225B"/>
                </a:solidFill>
                <a:effectLst/>
                <a:uLnTx/>
                <a:uFillTx/>
              </a:rPr>
              <a:t>(DAA) system is widely recognized as a primary need for the RPAS integration in the unsegregated airspace.</a:t>
            </a:r>
          </a:p>
          <a:p>
            <a:pPr marL="285750" marR="0" lvl="0" indent="-285750" algn="just" defTabSz="4572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5225B"/>
                </a:solidFill>
                <a:effectLst/>
                <a:uLnTx/>
                <a:uFillTx/>
              </a:rPr>
              <a:t>Many activities are ongoing all around the world that can support the development of effective and reliable DAA systems.</a:t>
            </a:r>
          </a:p>
        </p:txBody>
      </p:sp>
    </p:spTree>
    <p:extLst>
      <p:ext uri="{BB962C8B-B14F-4D97-AF65-F5344CB8AC3E}">
        <p14:creationId xmlns:p14="http://schemas.microsoft.com/office/powerpoint/2010/main" val="454678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792952-8899-1D44-89AE-7085FC3C3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94064" y="6443693"/>
            <a:ext cx="2743200" cy="235955"/>
          </a:xfrm>
        </p:spPr>
        <p:txBody>
          <a:bodyPr/>
          <a:lstStyle/>
          <a:p>
            <a:fld id="{6B0C76E6-0B66-8944-91D4-A1BC6652E29F}" type="slidenum">
              <a:rPr lang="fr-FR" smtClean="0"/>
              <a:t>4</a:t>
            </a:fld>
            <a:endParaRPr lang="fr-FR"/>
          </a:p>
        </p:txBody>
      </p:sp>
      <p:sp>
        <p:nvSpPr>
          <p:cNvPr id="7" name="Titolo 5">
            <a:extLst>
              <a:ext uri="{FF2B5EF4-FFF2-40B4-BE49-F238E27FC236}">
                <a16:creationId xmlns:a16="http://schemas.microsoft.com/office/drawing/2014/main" id="{51E70014-5833-4C7F-9316-50FC1466EAD7}"/>
              </a:ext>
            </a:extLst>
          </p:cNvPr>
          <p:cNvSpPr txBox="1">
            <a:spLocks/>
          </p:cNvSpPr>
          <p:nvPr/>
        </p:nvSpPr>
        <p:spPr>
          <a:xfrm>
            <a:off x="131976" y="2815211"/>
            <a:ext cx="9751276" cy="7032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sng" strike="noStrike" kern="1200" cap="none" spc="0" normalizeH="0" baseline="0" noProof="0" dirty="0">
                <a:ln>
                  <a:noFill/>
                </a:ln>
                <a:solidFill>
                  <a:srgbClr val="4E88C7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Project Objectives (all related to Classes D to G)</a:t>
            </a:r>
          </a:p>
        </p:txBody>
      </p:sp>
      <p:sp>
        <p:nvSpPr>
          <p:cNvPr id="8" name="Segnaposto contenuto 6">
            <a:extLst>
              <a:ext uri="{FF2B5EF4-FFF2-40B4-BE49-F238E27FC236}">
                <a16:creationId xmlns:a16="http://schemas.microsoft.com/office/drawing/2014/main" id="{846EC9E2-776B-4709-8D24-863E62789F4E}"/>
              </a:ext>
            </a:extLst>
          </p:cNvPr>
          <p:cNvSpPr txBox="1">
            <a:spLocks/>
          </p:cNvSpPr>
          <p:nvPr/>
        </p:nvSpPr>
        <p:spPr>
          <a:xfrm>
            <a:off x="131976" y="3343571"/>
            <a:ext cx="11349782" cy="33187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1800" b="0" i="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5225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Define the operating conditions (Operational Scenarios) of a European RWC and related constraints in terms of sensors and C2 Radio Link.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5225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Propose the functional requirements and capabilities for such RWC.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5225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Propose operational procedures for RWC and the management of IFR RPAS flying in airspace classes D-G, including U-Space interaction.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5225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Develop a baseline RWC prototype algorithm and related HMI to support evaluation of assumptions and requirements.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5225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Assess and refine assumptions, requirements and operational procedures by means of Fast-Time and Real-Time Human in the Loop (including Remote Pilots and ATCOs) Simulations.</a:t>
            </a:r>
          </a:p>
        </p:txBody>
      </p:sp>
      <p:sp>
        <p:nvSpPr>
          <p:cNvPr id="9" name="Titolo 5">
            <a:extLst>
              <a:ext uri="{FF2B5EF4-FFF2-40B4-BE49-F238E27FC236}">
                <a16:creationId xmlns:a16="http://schemas.microsoft.com/office/drawing/2014/main" id="{303A496B-682A-4BFE-A8E9-5AE69A7EAAFF}"/>
              </a:ext>
            </a:extLst>
          </p:cNvPr>
          <p:cNvSpPr txBox="1">
            <a:spLocks/>
          </p:cNvSpPr>
          <p:nvPr/>
        </p:nvSpPr>
        <p:spPr>
          <a:xfrm>
            <a:off x="165045" y="813416"/>
            <a:ext cx="9751276" cy="54086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lnSpcReduction="10000"/>
          </a:bodyPr>
          <a:lstStyle>
            <a:lvl1pPr>
              <a:spcBef>
                <a:spcPct val="0"/>
              </a:spcBef>
              <a:buNone/>
              <a:defRPr sz="3200" b="1" i="0">
                <a:solidFill>
                  <a:schemeClr val="tx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1" u="none" strike="noStrike" kern="0" cap="none" spc="0" normalizeH="0" baseline="0" noProof="0" dirty="0" err="1">
                <a:ln>
                  <a:noFill/>
                </a:ln>
                <a:solidFill>
                  <a:srgbClr val="4E88C7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Aim</a:t>
            </a:r>
            <a:r>
              <a:rPr kumimoji="0" lang="it-IT" sz="3200" b="1" i="1" u="none" strike="noStrike" kern="0" cap="none" spc="0" normalizeH="0" baseline="0" noProof="0" dirty="0">
                <a:ln>
                  <a:noFill/>
                </a:ln>
                <a:solidFill>
                  <a:srgbClr val="4E88C7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of </a:t>
            </a:r>
            <a:r>
              <a:rPr kumimoji="0" lang="it-IT" sz="3200" b="1" i="1" u="none" strike="noStrike" kern="0" cap="none" spc="0" normalizeH="0" baseline="0" noProof="0" dirty="0" err="1">
                <a:ln>
                  <a:noFill/>
                </a:ln>
                <a:solidFill>
                  <a:srgbClr val="4E88C7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URClearED</a:t>
            </a:r>
            <a:r>
              <a:rPr kumimoji="0" lang="it-IT" sz="3200" b="1" i="1" u="none" strike="noStrike" kern="0" cap="none" spc="0" normalizeH="0" baseline="0" noProof="0" dirty="0">
                <a:ln>
                  <a:noFill/>
                </a:ln>
                <a:solidFill>
                  <a:srgbClr val="4E88C7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r>
              <a:rPr kumimoji="0" lang="it-IT" sz="3200" b="1" i="1" u="none" strike="noStrike" kern="0" cap="none" spc="0" normalizeH="0" baseline="0" noProof="0" dirty="0" err="1">
                <a:ln>
                  <a:noFill/>
                </a:ln>
                <a:solidFill>
                  <a:srgbClr val="4E88C7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Exploratory</a:t>
            </a:r>
            <a:r>
              <a:rPr kumimoji="0" lang="it-IT" sz="3200" b="1" i="1" u="none" strike="noStrike" kern="0" cap="none" spc="0" normalizeH="0" baseline="0" noProof="0" dirty="0">
                <a:ln>
                  <a:noFill/>
                </a:ln>
                <a:solidFill>
                  <a:srgbClr val="4E88C7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Research project</a:t>
            </a:r>
            <a:endParaRPr kumimoji="0" lang="en-GB" sz="3200" b="1" i="1" u="none" strike="noStrike" kern="0" cap="none" spc="0" normalizeH="0" baseline="0" noProof="0" dirty="0">
              <a:ln>
                <a:noFill/>
              </a:ln>
              <a:solidFill>
                <a:srgbClr val="4E88C7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285324BF-C743-4CA0-A600-C6A67A7A7986}"/>
              </a:ext>
            </a:extLst>
          </p:cNvPr>
          <p:cNvSpPr/>
          <p:nvPr/>
        </p:nvSpPr>
        <p:spPr>
          <a:xfrm>
            <a:off x="287518" y="1200628"/>
            <a:ext cx="115220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5225B"/>
                </a:solidFill>
                <a:effectLst/>
                <a:uLnTx/>
                <a:uFillTx/>
              </a:rPr>
              <a:t>Investigate the Definition of a Remain Well Clear (RWC) Software module, integrated in a Detect &amp; Avoid (DAA) system, for:</a:t>
            </a:r>
          </a:p>
          <a:p>
            <a:pPr marL="800100" marR="0" lvl="1" indent="-34290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5225B"/>
                </a:solidFill>
                <a:effectLst/>
                <a:uLnTx/>
                <a:uFillTx/>
              </a:rPr>
              <a:t>an RPAS of “Certified” EASA category;</a:t>
            </a:r>
          </a:p>
          <a:p>
            <a:pPr marL="800100" marR="0" lvl="1" indent="-34290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5225B"/>
                </a:solidFill>
                <a:effectLst/>
                <a:uLnTx/>
                <a:uFillTx/>
              </a:rPr>
              <a:t>flying IFR (Instrumental Flight Rules) </a:t>
            </a:r>
          </a:p>
          <a:p>
            <a:pPr marL="800100" marR="0" lvl="1" indent="-34290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5225B"/>
                </a:solidFill>
                <a:effectLst/>
                <a:uLnTx/>
                <a:uFillTx/>
              </a:rPr>
              <a:t>operating in airspace classes D to G</a:t>
            </a:r>
          </a:p>
        </p:txBody>
      </p:sp>
    </p:spTree>
    <p:extLst>
      <p:ext uri="{BB962C8B-B14F-4D97-AF65-F5344CB8AC3E}">
        <p14:creationId xmlns:p14="http://schemas.microsoft.com/office/powerpoint/2010/main" val="1292920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04811-ED38-CE42-A860-DD6FD35EF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6B22-EEA8-5242-88E8-74DED4447908}" type="datetime1">
              <a:rPr lang="fr-BE" smtClean="0"/>
              <a:t>29-06-22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44746C-ED4F-514D-820D-9EE96CA8F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 noProof="0" dirty="0" err="1">
                <a:solidFill>
                  <a:srgbClr val="FFC000"/>
                </a:solidFill>
              </a:rPr>
              <a:t>UR</a:t>
            </a:r>
            <a:r>
              <a:rPr lang="en-GB" b="1" noProof="0" dirty="0" err="1">
                <a:solidFill>
                  <a:srgbClr val="92D050"/>
                </a:solidFill>
              </a:rPr>
              <a:t>ClearED</a:t>
            </a:r>
            <a:r>
              <a:rPr lang="en-GB" b="1" noProof="0" dirty="0"/>
              <a:t>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792952-8899-1D44-89AE-7085FC3C3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94064" y="6389752"/>
            <a:ext cx="2743200" cy="235955"/>
          </a:xfrm>
        </p:spPr>
        <p:txBody>
          <a:bodyPr/>
          <a:lstStyle/>
          <a:p>
            <a:fld id="{6B0C76E6-0B66-8944-91D4-A1BC6652E29F}" type="slidenum">
              <a:rPr lang="fr-FR" smtClean="0"/>
              <a:t>5</a:t>
            </a:fld>
            <a:endParaRPr lang="fr-FR"/>
          </a:p>
        </p:txBody>
      </p:sp>
      <p:sp>
        <p:nvSpPr>
          <p:cNvPr id="42" name="Titolo 1">
            <a:extLst>
              <a:ext uri="{FF2B5EF4-FFF2-40B4-BE49-F238E27FC236}">
                <a16:creationId xmlns:a16="http://schemas.microsoft.com/office/drawing/2014/main" id="{4D95BF13-214A-467B-8182-1783D230DA65}"/>
              </a:ext>
            </a:extLst>
          </p:cNvPr>
          <p:cNvSpPr txBox="1">
            <a:spLocks/>
          </p:cNvSpPr>
          <p:nvPr/>
        </p:nvSpPr>
        <p:spPr>
          <a:xfrm>
            <a:off x="259237" y="589200"/>
            <a:ext cx="6653213" cy="55284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1" u="none" strike="noStrike" kern="1200" cap="none" spc="0" normalizeH="0" baseline="0" noProof="0">
                <a:ln>
                  <a:noFill/>
                </a:ln>
                <a:solidFill>
                  <a:srgbClr val="4E88C7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Project WorkFlow and Status</a:t>
            </a:r>
            <a:endParaRPr kumimoji="0" lang="it-IT" sz="3200" b="1" i="1" u="none" strike="noStrike" kern="1200" cap="none" spc="0" normalizeH="0" baseline="0" noProof="0" dirty="0">
              <a:ln>
                <a:noFill/>
              </a:ln>
              <a:solidFill>
                <a:srgbClr val="4E88C7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43" name="Rettangolo con angoli arrotondati 42">
            <a:extLst>
              <a:ext uri="{FF2B5EF4-FFF2-40B4-BE49-F238E27FC236}">
                <a16:creationId xmlns:a16="http://schemas.microsoft.com/office/drawing/2014/main" id="{9C883096-2328-478D-B39D-F4D7866CD272}"/>
              </a:ext>
            </a:extLst>
          </p:cNvPr>
          <p:cNvSpPr/>
          <p:nvPr/>
        </p:nvSpPr>
        <p:spPr>
          <a:xfrm>
            <a:off x="1781937" y="2568949"/>
            <a:ext cx="1249052" cy="772998"/>
          </a:xfrm>
          <a:prstGeom prst="roundRect">
            <a:avLst/>
          </a:prstGeom>
          <a:gradFill rotWithShape="1">
            <a:gsLst>
              <a:gs pos="0">
                <a:srgbClr val="4E88C7">
                  <a:tint val="100000"/>
                  <a:shade val="100000"/>
                  <a:satMod val="130000"/>
                </a:srgbClr>
              </a:gs>
              <a:gs pos="100000">
                <a:srgbClr val="4E88C7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E88C7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Analyse State of Art for Scenarios</a:t>
            </a:r>
          </a:p>
        </p:txBody>
      </p:sp>
      <p:sp>
        <p:nvSpPr>
          <p:cNvPr id="44" name="Rettangolo con angoli arrotondati 43">
            <a:extLst>
              <a:ext uri="{FF2B5EF4-FFF2-40B4-BE49-F238E27FC236}">
                <a16:creationId xmlns:a16="http://schemas.microsoft.com/office/drawing/2014/main" id="{9141AA2B-80BD-4168-B4C7-B4A24FFEBAA2}"/>
              </a:ext>
            </a:extLst>
          </p:cNvPr>
          <p:cNvSpPr/>
          <p:nvPr/>
        </p:nvSpPr>
        <p:spPr>
          <a:xfrm>
            <a:off x="1781937" y="3854309"/>
            <a:ext cx="1249052" cy="772998"/>
          </a:xfrm>
          <a:prstGeom prst="roundRect">
            <a:avLst/>
          </a:prstGeom>
          <a:gradFill rotWithShape="1">
            <a:gsLst>
              <a:gs pos="0">
                <a:srgbClr val="4E88C7">
                  <a:tint val="100000"/>
                  <a:shade val="100000"/>
                  <a:satMod val="130000"/>
                </a:srgbClr>
              </a:gs>
              <a:gs pos="100000">
                <a:srgbClr val="4E88C7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E88C7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Analyse State of Art for RWC</a:t>
            </a:r>
          </a:p>
        </p:txBody>
      </p:sp>
      <p:sp>
        <p:nvSpPr>
          <p:cNvPr id="45" name="Rettangolo con angoli arrotondati 44">
            <a:extLst>
              <a:ext uri="{FF2B5EF4-FFF2-40B4-BE49-F238E27FC236}">
                <a16:creationId xmlns:a16="http://schemas.microsoft.com/office/drawing/2014/main" id="{DF5B0F66-F910-4460-BD9D-22EEA9550DD6}"/>
              </a:ext>
            </a:extLst>
          </p:cNvPr>
          <p:cNvSpPr/>
          <p:nvPr/>
        </p:nvSpPr>
        <p:spPr>
          <a:xfrm>
            <a:off x="3346785" y="2568949"/>
            <a:ext cx="1249052" cy="772998"/>
          </a:xfrm>
          <a:prstGeom prst="roundRect">
            <a:avLst/>
          </a:prstGeom>
          <a:gradFill rotWithShape="1">
            <a:gsLst>
              <a:gs pos="0">
                <a:srgbClr val="4E88C7">
                  <a:tint val="100000"/>
                  <a:shade val="100000"/>
                  <a:satMod val="130000"/>
                </a:srgbClr>
              </a:gs>
              <a:gs pos="100000">
                <a:srgbClr val="4E88C7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E88C7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Define Operational Scenarios</a:t>
            </a:r>
          </a:p>
        </p:txBody>
      </p:sp>
      <p:sp>
        <p:nvSpPr>
          <p:cNvPr id="46" name="Rettangolo con angoli arrotondati 45">
            <a:extLst>
              <a:ext uri="{FF2B5EF4-FFF2-40B4-BE49-F238E27FC236}">
                <a16:creationId xmlns:a16="http://schemas.microsoft.com/office/drawing/2014/main" id="{15A46F2C-7701-4D1F-A192-91A0CD950A83}"/>
              </a:ext>
            </a:extLst>
          </p:cNvPr>
          <p:cNvSpPr/>
          <p:nvPr/>
        </p:nvSpPr>
        <p:spPr>
          <a:xfrm>
            <a:off x="3755796" y="3854309"/>
            <a:ext cx="1249052" cy="772998"/>
          </a:xfrm>
          <a:prstGeom prst="roundRect">
            <a:avLst/>
          </a:prstGeom>
          <a:gradFill rotWithShape="1">
            <a:gsLst>
              <a:gs pos="0">
                <a:srgbClr val="4E88C7">
                  <a:tint val="100000"/>
                  <a:shade val="100000"/>
                  <a:satMod val="130000"/>
                </a:srgbClr>
              </a:gs>
              <a:gs pos="100000">
                <a:srgbClr val="4E88C7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E88C7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Define RWC Requirement</a:t>
            </a:r>
          </a:p>
        </p:txBody>
      </p:sp>
      <p:cxnSp>
        <p:nvCxnSpPr>
          <p:cNvPr id="47" name="Connettore 2 46">
            <a:extLst>
              <a:ext uri="{FF2B5EF4-FFF2-40B4-BE49-F238E27FC236}">
                <a16:creationId xmlns:a16="http://schemas.microsoft.com/office/drawing/2014/main" id="{CD2AA17C-65B3-4276-A5DF-5C728F4CB36E}"/>
              </a:ext>
            </a:extLst>
          </p:cNvPr>
          <p:cNvCxnSpPr>
            <a:stCxn id="43" idx="3"/>
            <a:endCxn id="45" idx="1"/>
          </p:cNvCxnSpPr>
          <p:nvPr/>
        </p:nvCxnSpPr>
        <p:spPr>
          <a:xfrm>
            <a:off x="3030989" y="2955448"/>
            <a:ext cx="315796" cy="0"/>
          </a:xfrm>
          <a:prstGeom prst="straightConnector1">
            <a:avLst/>
          </a:prstGeom>
          <a:noFill/>
          <a:ln w="25400" cap="flat" cmpd="sng" algn="ctr">
            <a:solidFill>
              <a:srgbClr val="4E88C7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8" name="Connettore 2 47">
            <a:extLst>
              <a:ext uri="{FF2B5EF4-FFF2-40B4-BE49-F238E27FC236}">
                <a16:creationId xmlns:a16="http://schemas.microsoft.com/office/drawing/2014/main" id="{C1F3C5EC-9BC0-4827-B69D-0A9268850205}"/>
              </a:ext>
            </a:extLst>
          </p:cNvPr>
          <p:cNvCxnSpPr>
            <a:cxnSpLocks/>
            <a:stCxn id="44" idx="3"/>
            <a:endCxn id="46" idx="1"/>
          </p:cNvCxnSpPr>
          <p:nvPr/>
        </p:nvCxnSpPr>
        <p:spPr>
          <a:xfrm>
            <a:off x="3030989" y="4240808"/>
            <a:ext cx="724807" cy="0"/>
          </a:xfrm>
          <a:prstGeom prst="straightConnector1">
            <a:avLst/>
          </a:prstGeom>
          <a:noFill/>
          <a:ln w="25400" cap="flat" cmpd="sng" algn="ctr">
            <a:solidFill>
              <a:srgbClr val="4E88C7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9" name="Connettore 2 48">
            <a:extLst>
              <a:ext uri="{FF2B5EF4-FFF2-40B4-BE49-F238E27FC236}">
                <a16:creationId xmlns:a16="http://schemas.microsoft.com/office/drawing/2014/main" id="{ECF2F7F6-6DCE-4FD5-B3E6-80E83994767C}"/>
              </a:ext>
            </a:extLst>
          </p:cNvPr>
          <p:cNvCxnSpPr>
            <a:cxnSpLocks/>
            <a:stCxn id="45" idx="2"/>
          </p:cNvCxnSpPr>
          <p:nvPr/>
        </p:nvCxnSpPr>
        <p:spPr>
          <a:xfrm>
            <a:off x="3971311" y="3341947"/>
            <a:ext cx="0" cy="512362"/>
          </a:xfrm>
          <a:prstGeom prst="straightConnector1">
            <a:avLst/>
          </a:prstGeom>
          <a:noFill/>
          <a:ln w="25400" cap="flat" cmpd="sng" algn="ctr">
            <a:solidFill>
              <a:srgbClr val="4E88C7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0" name="Rettangolo con angoli arrotondati 49">
            <a:extLst>
              <a:ext uri="{FF2B5EF4-FFF2-40B4-BE49-F238E27FC236}">
                <a16:creationId xmlns:a16="http://schemas.microsoft.com/office/drawing/2014/main" id="{C0A3A532-711D-4746-97DE-1027749A6D6E}"/>
              </a:ext>
            </a:extLst>
          </p:cNvPr>
          <p:cNvSpPr/>
          <p:nvPr/>
        </p:nvSpPr>
        <p:spPr>
          <a:xfrm>
            <a:off x="3755796" y="1388937"/>
            <a:ext cx="2964730" cy="772998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rgbClr val="4E88C7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Define &amp; Build Simulation Facilities</a:t>
            </a:r>
          </a:p>
        </p:txBody>
      </p:sp>
      <p:sp>
        <p:nvSpPr>
          <p:cNvPr id="51" name="Rettangolo con angoli arrotondati 50">
            <a:extLst>
              <a:ext uri="{FF2B5EF4-FFF2-40B4-BE49-F238E27FC236}">
                <a16:creationId xmlns:a16="http://schemas.microsoft.com/office/drawing/2014/main" id="{10EFE112-46D7-4294-9325-E35AC3EF989D}"/>
              </a:ext>
            </a:extLst>
          </p:cNvPr>
          <p:cNvSpPr/>
          <p:nvPr/>
        </p:nvSpPr>
        <p:spPr>
          <a:xfrm>
            <a:off x="5471474" y="3854309"/>
            <a:ext cx="1249052" cy="772998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rgbClr val="4E88C7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Baseline RWC Prototype</a:t>
            </a:r>
          </a:p>
        </p:txBody>
      </p:sp>
      <p:sp>
        <p:nvSpPr>
          <p:cNvPr id="52" name="Rettangolo con angoli arrotondati 51">
            <a:extLst>
              <a:ext uri="{FF2B5EF4-FFF2-40B4-BE49-F238E27FC236}">
                <a16:creationId xmlns:a16="http://schemas.microsoft.com/office/drawing/2014/main" id="{2DAC4FBC-3446-4A9D-9688-60A7DF3B998A}"/>
              </a:ext>
            </a:extLst>
          </p:cNvPr>
          <p:cNvSpPr/>
          <p:nvPr/>
        </p:nvSpPr>
        <p:spPr>
          <a:xfrm>
            <a:off x="5471474" y="2574890"/>
            <a:ext cx="1249052" cy="772998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rgbClr val="4E88C7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Test Plan</a:t>
            </a:r>
          </a:p>
        </p:txBody>
      </p:sp>
      <p:sp>
        <p:nvSpPr>
          <p:cNvPr id="53" name="Rettangolo con angoli arrotondati 52">
            <a:extLst>
              <a:ext uri="{FF2B5EF4-FFF2-40B4-BE49-F238E27FC236}">
                <a16:creationId xmlns:a16="http://schemas.microsoft.com/office/drawing/2014/main" id="{E3CAD2CF-B24B-405C-89EE-9D036A5EBC17}"/>
              </a:ext>
            </a:extLst>
          </p:cNvPr>
          <p:cNvSpPr/>
          <p:nvPr/>
        </p:nvSpPr>
        <p:spPr>
          <a:xfrm>
            <a:off x="7103372" y="1510621"/>
            <a:ext cx="1155016" cy="2941161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rgbClr val="4E88C7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FTS &amp; RTS Integration &amp; Test Execution (Two Sessions)</a:t>
            </a:r>
          </a:p>
        </p:txBody>
      </p:sp>
      <p:sp>
        <p:nvSpPr>
          <p:cNvPr id="54" name="Rettangolo con angoli arrotondati 53">
            <a:extLst>
              <a:ext uri="{FF2B5EF4-FFF2-40B4-BE49-F238E27FC236}">
                <a16:creationId xmlns:a16="http://schemas.microsoft.com/office/drawing/2014/main" id="{61CB1594-6252-4462-B7FC-F3D495A011D3}"/>
              </a:ext>
            </a:extLst>
          </p:cNvPr>
          <p:cNvSpPr/>
          <p:nvPr/>
        </p:nvSpPr>
        <p:spPr>
          <a:xfrm>
            <a:off x="8668220" y="2594703"/>
            <a:ext cx="1673256" cy="772998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rgbClr val="4E88C7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Lesson Learned &amp; Recommendations</a:t>
            </a:r>
          </a:p>
        </p:txBody>
      </p:sp>
      <p:cxnSp>
        <p:nvCxnSpPr>
          <p:cNvPr id="55" name="Connettore 2 54">
            <a:extLst>
              <a:ext uri="{FF2B5EF4-FFF2-40B4-BE49-F238E27FC236}">
                <a16:creationId xmlns:a16="http://schemas.microsoft.com/office/drawing/2014/main" id="{BC14528A-75C4-45D3-8178-ECC08DCF90C4}"/>
              </a:ext>
            </a:extLst>
          </p:cNvPr>
          <p:cNvCxnSpPr>
            <a:cxnSpLocks/>
          </p:cNvCxnSpPr>
          <p:nvPr/>
        </p:nvCxnSpPr>
        <p:spPr>
          <a:xfrm>
            <a:off x="4609294" y="2805961"/>
            <a:ext cx="875637" cy="5941"/>
          </a:xfrm>
          <a:prstGeom prst="straightConnector1">
            <a:avLst/>
          </a:prstGeom>
          <a:noFill/>
          <a:ln w="25400" cap="flat" cmpd="sng" algn="ctr">
            <a:solidFill>
              <a:srgbClr val="4E88C7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6" name="Connettore 2 55">
            <a:extLst>
              <a:ext uri="{FF2B5EF4-FFF2-40B4-BE49-F238E27FC236}">
                <a16:creationId xmlns:a16="http://schemas.microsoft.com/office/drawing/2014/main" id="{6AC9EAB9-1331-47F7-80F7-5F5797846537}"/>
              </a:ext>
            </a:extLst>
          </p:cNvPr>
          <p:cNvCxnSpPr>
            <a:cxnSpLocks/>
            <a:stCxn id="46" idx="3"/>
            <a:endCxn id="51" idx="1"/>
          </p:cNvCxnSpPr>
          <p:nvPr/>
        </p:nvCxnSpPr>
        <p:spPr>
          <a:xfrm>
            <a:off x="5004848" y="4240808"/>
            <a:ext cx="466626" cy="0"/>
          </a:xfrm>
          <a:prstGeom prst="straightConnector1">
            <a:avLst/>
          </a:prstGeom>
          <a:noFill/>
          <a:ln w="25400" cap="flat" cmpd="sng" algn="ctr">
            <a:solidFill>
              <a:srgbClr val="4E88C7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7" name="Connettore 2 56">
            <a:extLst>
              <a:ext uri="{FF2B5EF4-FFF2-40B4-BE49-F238E27FC236}">
                <a16:creationId xmlns:a16="http://schemas.microsoft.com/office/drawing/2014/main" id="{9DAA4615-0781-4A21-A163-1EDB318F0EF1}"/>
              </a:ext>
            </a:extLst>
          </p:cNvPr>
          <p:cNvCxnSpPr>
            <a:cxnSpLocks/>
            <a:stCxn id="52" idx="3"/>
          </p:cNvCxnSpPr>
          <p:nvPr/>
        </p:nvCxnSpPr>
        <p:spPr>
          <a:xfrm>
            <a:off x="6720526" y="2961389"/>
            <a:ext cx="382846" cy="0"/>
          </a:xfrm>
          <a:prstGeom prst="straightConnector1">
            <a:avLst/>
          </a:prstGeom>
          <a:noFill/>
          <a:ln w="25400" cap="flat" cmpd="sng" algn="ctr">
            <a:solidFill>
              <a:srgbClr val="4E88C7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8" name="Connettore 2 57">
            <a:extLst>
              <a:ext uri="{FF2B5EF4-FFF2-40B4-BE49-F238E27FC236}">
                <a16:creationId xmlns:a16="http://schemas.microsoft.com/office/drawing/2014/main" id="{3F73BEE4-ED9D-4B24-AD65-DFCF6B543B30}"/>
              </a:ext>
            </a:extLst>
          </p:cNvPr>
          <p:cNvCxnSpPr>
            <a:cxnSpLocks/>
          </p:cNvCxnSpPr>
          <p:nvPr/>
        </p:nvCxnSpPr>
        <p:spPr>
          <a:xfrm>
            <a:off x="6720526" y="1773610"/>
            <a:ext cx="382846" cy="0"/>
          </a:xfrm>
          <a:prstGeom prst="straightConnector1">
            <a:avLst/>
          </a:prstGeom>
          <a:noFill/>
          <a:ln w="25400" cap="flat" cmpd="sng" algn="ctr">
            <a:solidFill>
              <a:srgbClr val="4E88C7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9" name="Connettore 2 58">
            <a:extLst>
              <a:ext uri="{FF2B5EF4-FFF2-40B4-BE49-F238E27FC236}">
                <a16:creationId xmlns:a16="http://schemas.microsoft.com/office/drawing/2014/main" id="{13104FDB-1B19-4278-8A9C-A9469E0F23FA}"/>
              </a:ext>
            </a:extLst>
          </p:cNvPr>
          <p:cNvCxnSpPr>
            <a:cxnSpLocks/>
          </p:cNvCxnSpPr>
          <p:nvPr/>
        </p:nvCxnSpPr>
        <p:spPr>
          <a:xfrm>
            <a:off x="6720526" y="4192714"/>
            <a:ext cx="382846" cy="0"/>
          </a:xfrm>
          <a:prstGeom prst="straightConnector1">
            <a:avLst/>
          </a:prstGeom>
          <a:noFill/>
          <a:ln w="25400" cap="flat" cmpd="sng" algn="ctr">
            <a:solidFill>
              <a:srgbClr val="4E88C7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0" name="Connettore 2 59">
            <a:extLst>
              <a:ext uri="{FF2B5EF4-FFF2-40B4-BE49-F238E27FC236}">
                <a16:creationId xmlns:a16="http://schemas.microsoft.com/office/drawing/2014/main" id="{34B1B43C-A5A5-4F43-A740-DBEDE9F19FDC}"/>
              </a:ext>
            </a:extLst>
          </p:cNvPr>
          <p:cNvCxnSpPr>
            <a:cxnSpLocks/>
            <a:stCxn id="53" idx="3"/>
            <a:endCxn id="54" idx="1"/>
          </p:cNvCxnSpPr>
          <p:nvPr/>
        </p:nvCxnSpPr>
        <p:spPr>
          <a:xfrm>
            <a:off x="8258388" y="2981202"/>
            <a:ext cx="409832" cy="0"/>
          </a:xfrm>
          <a:prstGeom prst="straightConnector1">
            <a:avLst/>
          </a:prstGeom>
          <a:noFill/>
          <a:ln w="25400" cap="flat" cmpd="sng" algn="ctr">
            <a:solidFill>
              <a:srgbClr val="4E88C7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1" name="Connettore 2 60">
            <a:extLst>
              <a:ext uri="{FF2B5EF4-FFF2-40B4-BE49-F238E27FC236}">
                <a16:creationId xmlns:a16="http://schemas.microsoft.com/office/drawing/2014/main" id="{F2E29C16-E713-458D-BC58-F63D77DC3F52}"/>
              </a:ext>
            </a:extLst>
          </p:cNvPr>
          <p:cNvCxnSpPr>
            <a:cxnSpLocks/>
            <a:stCxn id="45" idx="0"/>
          </p:cNvCxnSpPr>
          <p:nvPr/>
        </p:nvCxnSpPr>
        <p:spPr>
          <a:xfrm flipV="1">
            <a:off x="3971311" y="2161937"/>
            <a:ext cx="0" cy="407012"/>
          </a:xfrm>
          <a:prstGeom prst="straightConnector1">
            <a:avLst/>
          </a:prstGeom>
          <a:noFill/>
          <a:ln w="25400" cap="flat" cmpd="sng" algn="ctr">
            <a:solidFill>
              <a:srgbClr val="4E88C7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2" name="Connettore 2 61">
            <a:extLst>
              <a:ext uri="{FF2B5EF4-FFF2-40B4-BE49-F238E27FC236}">
                <a16:creationId xmlns:a16="http://schemas.microsoft.com/office/drawing/2014/main" id="{AD4A0E6B-ADA6-449F-B250-6480F031F872}"/>
              </a:ext>
            </a:extLst>
          </p:cNvPr>
          <p:cNvCxnSpPr>
            <a:cxnSpLocks/>
            <a:stCxn id="52" idx="0"/>
          </p:cNvCxnSpPr>
          <p:nvPr/>
        </p:nvCxnSpPr>
        <p:spPr>
          <a:xfrm flipV="1">
            <a:off x="6096000" y="2161935"/>
            <a:ext cx="0" cy="412955"/>
          </a:xfrm>
          <a:prstGeom prst="straightConnector1">
            <a:avLst/>
          </a:prstGeom>
          <a:noFill/>
          <a:ln w="25400" cap="flat" cmpd="sng" algn="ctr">
            <a:solidFill>
              <a:srgbClr val="4E88C7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3" name="Connettore diritto 62">
            <a:extLst>
              <a:ext uri="{FF2B5EF4-FFF2-40B4-BE49-F238E27FC236}">
                <a16:creationId xmlns:a16="http://schemas.microsoft.com/office/drawing/2014/main" id="{CE70196A-BB57-4240-8029-981A9D368307}"/>
              </a:ext>
            </a:extLst>
          </p:cNvPr>
          <p:cNvCxnSpPr>
            <a:cxnSpLocks/>
            <a:stCxn id="53" idx="2"/>
          </p:cNvCxnSpPr>
          <p:nvPr/>
        </p:nvCxnSpPr>
        <p:spPr>
          <a:xfrm>
            <a:off x="7680880" y="4451782"/>
            <a:ext cx="0" cy="603316"/>
          </a:xfrm>
          <a:prstGeom prst="line">
            <a:avLst/>
          </a:prstGeom>
          <a:noFill/>
          <a:ln w="25400" cap="flat" cmpd="sng" algn="ctr">
            <a:solidFill>
              <a:srgbClr val="4E88C7"/>
            </a:solidFill>
            <a:prstDash val="dash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4" name="Connettore diritto 63">
            <a:extLst>
              <a:ext uri="{FF2B5EF4-FFF2-40B4-BE49-F238E27FC236}">
                <a16:creationId xmlns:a16="http://schemas.microsoft.com/office/drawing/2014/main" id="{D09DDEEC-36B3-4F5C-A01A-88E4B5B677C1}"/>
              </a:ext>
            </a:extLst>
          </p:cNvPr>
          <p:cNvCxnSpPr>
            <a:cxnSpLocks/>
          </p:cNvCxnSpPr>
          <p:nvPr/>
        </p:nvCxnSpPr>
        <p:spPr>
          <a:xfrm flipH="1" flipV="1">
            <a:off x="3558890" y="5055098"/>
            <a:ext cx="4121990" cy="1"/>
          </a:xfrm>
          <a:prstGeom prst="line">
            <a:avLst/>
          </a:prstGeom>
          <a:noFill/>
          <a:ln w="25400" cap="flat" cmpd="sng" algn="ctr">
            <a:solidFill>
              <a:srgbClr val="4E88C7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5" name="Connettore 2 64">
            <a:extLst>
              <a:ext uri="{FF2B5EF4-FFF2-40B4-BE49-F238E27FC236}">
                <a16:creationId xmlns:a16="http://schemas.microsoft.com/office/drawing/2014/main" id="{749424A3-D9A5-4642-883C-46E6CC732097}"/>
              </a:ext>
            </a:extLst>
          </p:cNvPr>
          <p:cNvCxnSpPr>
            <a:cxnSpLocks/>
          </p:cNvCxnSpPr>
          <p:nvPr/>
        </p:nvCxnSpPr>
        <p:spPr>
          <a:xfrm flipV="1">
            <a:off x="3558890" y="3367702"/>
            <a:ext cx="0" cy="1687396"/>
          </a:xfrm>
          <a:prstGeom prst="straightConnector1">
            <a:avLst/>
          </a:prstGeom>
          <a:noFill/>
          <a:ln w="25400" cap="flat" cmpd="sng" algn="ctr">
            <a:solidFill>
              <a:srgbClr val="4E88C7"/>
            </a:solidFill>
            <a:prstDash val="dash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6" name="Connettore 2 65">
            <a:extLst>
              <a:ext uri="{FF2B5EF4-FFF2-40B4-BE49-F238E27FC236}">
                <a16:creationId xmlns:a16="http://schemas.microsoft.com/office/drawing/2014/main" id="{DA068487-AFE5-4D8E-B2E1-28403AA39A8F}"/>
              </a:ext>
            </a:extLst>
          </p:cNvPr>
          <p:cNvCxnSpPr>
            <a:cxnSpLocks/>
            <a:endCxn id="46" idx="2"/>
          </p:cNvCxnSpPr>
          <p:nvPr/>
        </p:nvCxnSpPr>
        <p:spPr>
          <a:xfrm flipV="1">
            <a:off x="4380322" y="4627307"/>
            <a:ext cx="0" cy="427791"/>
          </a:xfrm>
          <a:prstGeom prst="straightConnector1">
            <a:avLst/>
          </a:prstGeom>
          <a:noFill/>
          <a:ln w="25400" cap="flat" cmpd="sng" algn="ctr">
            <a:solidFill>
              <a:srgbClr val="4E88C7"/>
            </a:solidFill>
            <a:prstDash val="dash"/>
            <a:headEnd type="oval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7" name="Connettore 2 66">
            <a:extLst>
              <a:ext uri="{FF2B5EF4-FFF2-40B4-BE49-F238E27FC236}">
                <a16:creationId xmlns:a16="http://schemas.microsoft.com/office/drawing/2014/main" id="{4A249D87-ADB5-4EA2-B8E1-FA6A455C9D55}"/>
              </a:ext>
            </a:extLst>
          </p:cNvPr>
          <p:cNvCxnSpPr>
            <a:cxnSpLocks/>
            <a:endCxn id="51" idx="2"/>
          </p:cNvCxnSpPr>
          <p:nvPr/>
        </p:nvCxnSpPr>
        <p:spPr>
          <a:xfrm flipV="1">
            <a:off x="6096000" y="4627307"/>
            <a:ext cx="0" cy="427792"/>
          </a:xfrm>
          <a:prstGeom prst="straightConnector1">
            <a:avLst/>
          </a:prstGeom>
          <a:noFill/>
          <a:ln w="25400" cap="flat" cmpd="sng" algn="ctr">
            <a:solidFill>
              <a:srgbClr val="4E88C7"/>
            </a:solidFill>
            <a:prstDash val="dash"/>
            <a:headEnd type="oval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A36611C8-CC3B-4AB9-A009-56ED93DE3AE1}"/>
              </a:ext>
            </a:extLst>
          </p:cNvPr>
          <p:cNvSpPr txBox="1"/>
          <p:nvPr/>
        </p:nvSpPr>
        <p:spPr>
          <a:xfrm>
            <a:off x="4846871" y="5025031"/>
            <a:ext cx="1276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4E88C7">
                    <a:lumMod val="75000"/>
                  </a:srgbClr>
                </a:solidFill>
                <a:effectLst/>
                <a:uLnTx/>
                <a:uFillTx/>
              </a:rPr>
              <a:t>Refinement</a:t>
            </a:r>
          </a:p>
        </p:txBody>
      </p:sp>
      <p:cxnSp>
        <p:nvCxnSpPr>
          <p:cNvPr id="70" name="Connettore diritto 69">
            <a:extLst>
              <a:ext uri="{FF2B5EF4-FFF2-40B4-BE49-F238E27FC236}">
                <a16:creationId xmlns:a16="http://schemas.microsoft.com/office/drawing/2014/main" id="{AEBB960C-1E29-4042-B3F5-2E704BE53A38}"/>
              </a:ext>
            </a:extLst>
          </p:cNvPr>
          <p:cNvCxnSpPr>
            <a:cxnSpLocks/>
          </p:cNvCxnSpPr>
          <p:nvPr/>
        </p:nvCxnSpPr>
        <p:spPr>
          <a:xfrm>
            <a:off x="9856902" y="1050104"/>
            <a:ext cx="0" cy="5166395"/>
          </a:xfrm>
          <a:prstGeom prst="line">
            <a:avLst/>
          </a:prstGeom>
          <a:noFill/>
          <a:ln w="12700" cap="flat" cmpd="sng" algn="ctr">
            <a:solidFill>
              <a:srgbClr val="6E6E6E"/>
            </a:solidFill>
            <a:prstDash val="lgDashDot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71" name="Connettore 2 70">
            <a:extLst>
              <a:ext uri="{FF2B5EF4-FFF2-40B4-BE49-F238E27FC236}">
                <a16:creationId xmlns:a16="http://schemas.microsoft.com/office/drawing/2014/main" id="{9B49F0CC-20A1-48D3-AFDD-0DC033756D89}"/>
              </a:ext>
            </a:extLst>
          </p:cNvPr>
          <p:cNvCxnSpPr>
            <a:cxnSpLocks/>
          </p:cNvCxnSpPr>
          <p:nvPr/>
        </p:nvCxnSpPr>
        <p:spPr>
          <a:xfrm flipV="1">
            <a:off x="1781937" y="5585511"/>
            <a:ext cx="8074965" cy="37978"/>
          </a:xfrm>
          <a:prstGeom prst="straightConnector1">
            <a:avLst/>
          </a:prstGeom>
          <a:noFill/>
          <a:ln w="25400" cap="flat" cmpd="sng" algn="ctr">
            <a:solidFill>
              <a:srgbClr val="6E6E6E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72" name="CasellaDiTesto 71">
            <a:extLst>
              <a:ext uri="{FF2B5EF4-FFF2-40B4-BE49-F238E27FC236}">
                <a16:creationId xmlns:a16="http://schemas.microsoft.com/office/drawing/2014/main" id="{FE6BEAF7-8119-4609-B902-5DBB10F6745A}"/>
              </a:ext>
            </a:extLst>
          </p:cNvPr>
          <p:cNvSpPr txBox="1"/>
          <p:nvPr/>
        </p:nvSpPr>
        <p:spPr>
          <a:xfrm>
            <a:off x="8370567" y="5623489"/>
            <a:ext cx="1425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</a:rPr>
              <a:t>Status @ 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</a:rPr>
              <a:t>30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</a:rPr>
              <a:t>June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</a:rPr>
              <a:t> 2022</a:t>
            </a:r>
          </a:p>
        </p:txBody>
      </p:sp>
      <p:cxnSp>
        <p:nvCxnSpPr>
          <p:cNvPr id="73" name="Connettore 2 72">
            <a:extLst>
              <a:ext uri="{FF2B5EF4-FFF2-40B4-BE49-F238E27FC236}">
                <a16:creationId xmlns:a16="http://schemas.microsoft.com/office/drawing/2014/main" id="{86BF47AE-D8E4-4F96-8C60-CA27DFC3B49B}"/>
              </a:ext>
            </a:extLst>
          </p:cNvPr>
          <p:cNvCxnSpPr>
            <a:cxnSpLocks/>
          </p:cNvCxnSpPr>
          <p:nvPr/>
        </p:nvCxnSpPr>
        <p:spPr>
          <a:xfrm>
            <a:off x="4793801" y="3095451"/>
            <a:ext cx="691130" cy="0"/>
          </a:xfrm>
          <a:prstGeom prst="straightConnector1">
            <a:avLst/>
          </a:prstGeom>
          <a:noFill/>
          <a:ln w="25400" cap="flat" cmpd="sng" algn="ctr">
            <a:solidFill>
              <a:srgbClr val="4E88C7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74" name="Connettore diritto 73">
            <a:extLst>
              <a:ext uri="{FF2B5EF4-FFF2-40B4-BE49-F238E27FC236}">
                <a16:creationId xmlns:a16="http://schemas.microsoft.com/office/drawing/2014/main" id="{37AF3827-7F21-4F33-BB62-35F3855DF8C2}"/>
              </a:ext>
            </a:extLst>
          </p:cNvPr>
          <p:cNvCxnSpPr/>
          <p:nvPr/>
        </p:nvCxnSpPr>
        <p:spPr>
          <a:xfrm flipV="1">
            <a:off x="4793801" y="3095451"/>
            <a:ext cx="0" cy="758858"/>
          </a:xfrm>
          <a:prstGeom prst="line">
            <a:avLst/>
          </a:prstGeom>
          <a:noFill/>
          <a:ln w="25400" cap="flat" cmpd="sng" algn="ctr">
            <a:solidFill>
              <a:srgbClr val="4E88C7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75" name="CasellaDiTesto 74">
            <a:extLst>
              <a:ext uri="{FF2B5EF4-FFF2-40B4-BE49-F238E27FC236}">
                <a16:creationId xmlns:a16="http://schemas.microsoft.com/office/drawing/2014/main" id="{5E3CC015-E802-4765-A6CA-FF264E0724B3}"/>
              </a:ext>
            </a:extLst>
          </p:cNvPr>
          <p:cNvSpPr txBox="1"/>
          <p:nvPr/>
        </p:nvSpPr>
        <p:spPr>
          <a:xfrm>
            <a:off x="1704187" y="5714709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</a:rPr>
              <a:t>Project KO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</a:rPr>
              <a:t>01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</a:rPr>
              <a:t>May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6E6E6E"/>
                </a:solidFill>
                <a:effectLst/>
                <a:uLnTx/>
                <a:uFillTx/>
              </a:rPr>
              <a:t> 2020</a:t>
            </a:r>
          </a:p>
        </p:txBody>
      </p:sp>
      <p:cxnSp>
        <p:nvCxnSpPr>
          <p:cNvPr id="76" name="Connettore diritto 75">
            <a:extLst>
              <a:ext uri="{FF2B5EF4-FFF2-40B4-BE49-F238E27FC236}">
                <a16:creationId xmlns:a16="http://schemas.microsoft.com/office/drawing/2014/main" id="{B19D6739-490A-4D05-81FD-05A79DC8960F}"/>
              </a:ext>
            </a:extLst>
          </p:cNvPr>
          <p:cNvCxnSpPr>
            <a:cxnSpLocks/>
          </p:cNvCxnSpPr>
          <p:nvPr/>
        </p:nvCxnSpPr>
        <p:spPr>
          <a:xfrm>
            <a:off x="1785871" y="1104039"/>
            <a:ext cx="0" cy="5001624"/>
          </a:xfrm>
          <a:prstGeom prst="line">
            <a:avLst/>
          </a:prstGeom>
          <a:noFill/>
          <a:ln w="12700" cap="flat" cmpd="sng" algn="ctr">
            <a:solidFill>
              <a:srgbClr val="6E6E6E"/>
            </a:solidFill>
            <a:prstDash val="lgDashDot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273906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7101C01-DE6C-244C-B069-74E68B6F5C8B}"/>
              </a:ext>
            </a:extLst>
          </p:cNvPr>
          <p:cNvSpPr txBox="1"/>
          <p:nvPr/>
        </p:nvSpPr>
        <p:spPr>
          <a:xfrm>
            <a:off x="11268" y="2941687"/>
            <a:ext cx="12169464" cy="9746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3820"/>
              </a:lnSpc>
            </a:pPr>
            <a:r>
              <a:rPr lang="fr-BE" sz="3600" dirty="0"/>
              <a:t>THANK YOU FOR </a:t>
            </a:r>
          </a:p>
          <a:p>
            <a:pPr algn="ctr">
              <a:lnSpc>
                <a:spcPts val="3820"/>
              </a:lnSpc>
            </a:pPr>
            <a:r>
              <a:rPr lang="fr-BE" sz="3600" dirty="0"/>
              <a:t>YOUR ATTENTION</a:t>
            </a:r>
            <a:endParaRPr lang="fr-BE" sz="3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63247245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SesarJU 1">
      <a:dk1>
        <a:srgbClr val="002F6E"/>
      </a:dk1>
      <a:lt1>
        <a:srgbClr val="009DD9"/>
      </a:lt1>
      <a:dk2>
        <a:srgbClr val="0093D1"/>
      </a:dk2>
      <a:lt2>
        <a:srgbClr val="199C69"/>
      </a:lt2>
      <a:accent1>
        <a:srgbClr val="5D1A6F"/>
      </a:accent1>
      <a:accent2>
        <a:srgbClr val="D10019"/>
      </a:accent2>
      <a:accent3>
        <a:srgbClr val="EE7F00"/>
      </a:accent3>
      <a:accent4>
        <a:srgbClr val="FFC000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FE251F0D-DA71-48AF-B49D-9ED60054EA6B}" vid="{4532168E-F0B2-4114-8433-A619FB2AEB38}"/>
    </a:ext>
  </a:extLst>
</a:theme>
</file>

<file path=ppt/theme/theme2.xml><?xml version="1.0" encoding="utf-8"?>
<a:theme xmlns:a="http://schemas.openxmlformats.org/drawingml/2006/main" name="1_Conception personnalisée">
  <a:themeElements>
    <a:clrScheme name="SesarJU 1">
      <a:dk1>
        <a:srgbClr val="002F6E"/>
      </a:dk1>
      <a:lt1>
        <a:srgbClr val="009DD9"/>
      </a:lt1>
      <a:dk2>
        <a:srgbClr val="0093D1"/>
      </a:dk2>
      <a:lt2>
        <a:srgbClr val="199C69"/>
      </a:lt2>
      <a:accent1>
        <a:srgbClr val="5D1A6F"/>
      </a:accent1>
      <a:accent2>
        <a:srgbClr val="D10019"/>
      </a:accent2>
      <a:accent3>
        <a:srgbClr val="EE7F00"/>
      </a:accent3>
      <a:accent4>
        <a:srgbClr val="FFC000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FE251F0D-DA71-48AF-B49D-9ED60054EA6B}" vid="{F6F9CF59-F8C0-4C7A-B697-3440005FF4CE}"/>
    </a:ext>
  </a:extLst>
</a:theme>
</file>

<file path=ppt/theme/theme3.xml><?xml version="1.0" encoding="utf-8"?>
<a:theme xmlns:a="http://schemas.openxmlformats.org/drawingml/2006/main" name="Thème Office">
  <a:themeElements>
    <a:clrScheme name="SesarJU 1">
      <a:dk1>
        <a:srgbClr val="002F6E"/>
      </a:dk1>
      <a:lt1>
        <a:srgbClr val="009DD9"/>
      </a:lt1>
      <a:dk2>
        <a:srgbClr val="0093D1"/>
      </a:dk2>
      <a:lt2>
        <a:srgbClr val="199C69"/>
      </a:lt2>
      <a:accent1>
        <a:srgbClr val="5D1A6F"/>
      </a:accent1>
      <a:accent2>
        <a:srgbClr val="D10019"/>
      </a:accent2>
      <a:accent3>
        <a:srgbClr val="EE7F00"/>
      </a:accent3>
      <a:accent4>
        <a:srgbClr val="FFC000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FE251F0D-DA71-48AF-B49D-9ED60054EA6B}" vid="{CFF57D99-B84F-4C83-A907-1D9D34FD7C03}"/>
    </a:ext>
  </a:extLst>
</a:theme>
</file>

<file path=ppt/theme/theme4.xml><?xml version="1.0" encoding="utf-8"?>
<a:theme xmlns:a="http://schemas.openxmlformats.org/drawingml/2006/main" name="2_Conception personnalisée">
  <a:themeElements>
    <a:clrScheme name="SesarJU 1">
      <a:dk1>
        <a:srgbClr val="002F6E"/>
      </a:dk1>
      <a:lt1>
        <a:srgbClr val="009DD9"/>
      </a:lt1>
      <a:dk2>
        <a:srgbClr val="0093D1"/>
      </a:dk2>
      <a:lt2>
        <a:srgbClr val="199C69"/>
      </a:lt2>
      <a:accent1>
        <a:srgbClr val="5D1A6F"/>
      </a:accent1>
      <a:accent2>
        <a:srgbClr val="D10019"/>
      </a:accent2>
      <a:accent3>
        <a:srgbClr val="EE7F00"/>
      </a:accent3>
      <a:accent4>
        <a:srgbClr val="FFC000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FE251F0D-DA71-48AF-B49D-9ED60054EA6B}" vid="{36C732FE-0075-4324-BA2D-E688E8BA72B4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B8DC651193C44AA1BF6CC75EB1DE9E" ma:contentTypeVersion="2" ma:contentTypeDescription="Create a new document." ma:contentTypeScope="" ma:versionID="09d03fa5f9b54e279bcac0086868d99e">
  <xsd:schema xmlns:xsd="http://www.w3.org/2001/XMLSchema" xmlns:xs="http://www.w3.org/2001/XMLSchema" xmlns:p="http://schemas.microsoft.com/office/2006/metadata/properties" xmlns:ns2="babb715b-36c5-4d4e-b933-6490b7843049" targetNamespace="http://schemas.microsoft.com/office/2006/metadata/properties" ma:root="true" ma:fieldsID="b0a6f1675087e9e594518c8947d339b1" ns2:_="">
    <xsd:import namespace="babb715b-36c5-4d4e-b933-6490b784304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bb715b-36c5-4d4e-b933-6490b784304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E0D92B-22A2-4F11-8E50-4227E106CE41}">
  <ds:schemaRefs>
    <ds:schemaRef ds:uri="http://schemas.microsoft.com/office/2006/metadata/properties"/>
    <ds:schemaRef ds:uri="http://schemas.microsoft.com/office/infopath/2007/PartnerControls"/>
    <ds:schemaRef ds:uri="http://www.w3.org/XML/1998/namespace"/>
    <ds:schemaRef ds:uri="babb715b-36c5-4d4e-b933-6490b7843049"/>
    <ds:schemaRef ds:uri="http://purl.org/dc/terms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68B06ED-C19E-4213-A3D5-B9A69C27458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15995B-927B-4072-B183-0B525826F1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bb715b-36c5-4d4e-b933-6490b78430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SESAR3JU PPT template ENG</Template>
  <TotalTime>20</TotalTime>
  <Words>375</Words>
  <Application>Microsoft Office PowerPoint</Application>
  <PresentationFormat>Widescreen</PresentationFormat>
  <Paragraphs>49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Conception personnalisée</vt:lpstr>
      <vt:lpstr>1_Conception personnalisée</vt:lpstr>
      <vt:lpstr>Thème Office</vt:lpstr>
      <vt:lpstr>2_Conception personnalisée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EUROCONTROL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Stewart</dc:creator>
  <cp:lastModifiedBy>Federico Corraro</cp:lastModifiedBy>
  <cp:revision>23</cp:revision>
  <dcterms:created xsi:type="dcterms:W3CDTF">2022-03-03T09:26:21Z</dcterms:created>
  <dcterms:modified xsi:type="dcterms:W3CDTF">2022-06-29T10:26:50Z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0x0101005BB8DC651193C44AA1BF6CC75EB1DE9E</vt:lpwstr>
  </property>
</Properties>
</file>