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62" r:id="rId5"/>
    <p:sldMasterId id="2147483648" r:id="rId6"/>
    <p:sldMasterId id="2147483664" r:id="rId7"/>
  </p:sldMasterIdLst>
  <p:notesMasterIdLst>
    <p:notesMasterId r:id="rId18"/>
  </p:notesMasterIdLst>
  <p:sldIdLst>
    <p:sldId id="258" r:id="rId8"/>
    <p:sldId id="269" r:id="rId9"/>
    <p:sldId id="273" r:id="rId10"/>
    <p:sldId id="274" r:id="rId11"/>
    <p:sldId id="280" r:id="rId12"/>
    <p:sldId id="281" r:id="rId13"/>
    <p:sldId id="276" r:id="rId14"/>
    <p:sldId id="282" r:id="rId15"/>
    <p:sldId id="283" r:id="rId16"/>
    <p:sldId id="26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8" autoAdjust="0"/>
    <p:restoredTop sz="96327"/>
  </p:normalViewPr>
  <p:slideViewPr>
    <p:cSldViewPr snapToGrid="0" snapToObjects="1">
      <p:cViewPr varScale="1">
        <p:scale>
          <a:sx n="68" d="100"/>
          <a:sy n="68" d="100"/>
        </p:scale>
        <p:origin x="464" y="4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05" d="100"/>
          <a:sy n="105" d="100"/>
        </p:scale>
        <p:origin x="3444"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E0701-1279-674F-85B0-BBD88D152F28}" type="datetimeFigureOut">
              <a:rPr lang="fr-FR" smtClean="0"/>
              <a:t>30/06/2022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A9573-4D05-FE4C-BC54-30B66E5E6499}" type="slidenum">
              <a:rPr lang="fr-FR" smtClean="0"/>
              <a:t>‹N›</a:t>
            </a:fld>
            <a:endParaRPr lang="fr-FR"/>
          </a:p>
        </p:txBody>
      </p:sp>
    </p:spTree>
    <p:extLst>
      <p:ext uri="{BB962C8B-B14F-4D97-AF65-F5344CB8AC3E}">
        <p14:creationId xmlns:p14="http://schemas.microsoft.com/office/powerpoint/2010/main" val="72105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8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2632A-1DC2-2347-8D18-3E65D46206BC}"/>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edit </a:t>
            </a:r>
            <a:br>
              <a:rPr lang="en-GB" noProof="0"/>
            </a:br>
            <a:r>
              <a:rPr lang="en-GB" noProof="0"/>
              <a:t>Master title style</a:t>
            </a:r>
          </a:p>
        </p:txBody>
      </p:sp>
      <p:sp>
        <p:nvSpPr>
          <p:cNvPr id="3" name="Espace réservé du contenu 2">
            <a:extLst>
              <a:ext uri="{FF2B5EF4-FFF2-40B4-BE49-F238E27FC236}">
                <a16:creationId xmlns:a16="http://schemas.microsoft.com/office/drawing/2014/main" id="{889475F3-C7DD-414A-9588-00BA28571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texte 3">
            <a:extLst>
              <a:ext uri="{FF2B5EF4-FFF2-40B4-BE49-F238E27FC236}">
                <a16:creationId xmlns:a16="http://schemas.microsoft.com/office/drawing/2014/main" id="{37E5F81E-3605-8546-A4FB-C3D7AE651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5" name="Espace réservé de la date 4">
            <a:extLst>
              <a:ext uri="{FF2B5EF4-FFF2-40B4-BE49-F238E27FC236}">
                <a16:creationId xmlns:a16="http://schemas.microsoft.com/office/drawing/2014/main" id="{472628AC-DC70-9C4D-81B5-33D17B8EFB30}"/>
              </a:ext>
            </a:extLst>
          </p:cNvPr>
          <p:cNvSpPr>
            <a:spLocks noGrp="1"/>
          </p:cNvSpPr>
          <p:nvPr>
            <p:ph type="dt" sz="half" idx="10"/>
          </p:nvPr>
        </p:nvSpPr>
        <p:spPr/>
        <p:txBody>
          <a:bodyPr/>
          <a:lstStyle/>
          <a:p>
            <a:fld id="{D1D09178-20D5-B142-A2B2-372A97FD57B1}" type="datetime1">
              <a:rPr lang="en-GB" noProof="0" smtClean="0"/>
              <a:t>30/06/2022</a:t>
            </a:fld>
            <a:endParaRPr lang="en-GB" noProof="0"/>
          </a:p>
        </p:txBody>
      </p:sp>
      <p:sp>
        <p:nvSpPr>
          <p:cNvPr id="6" name="Espace réservé du pied de page 5">
            <a:extLst>
              <a:ext uri="{FF2B5EF4-FFF2-40B4-BE49-F238E27FC236}">
                <a16:creationId xmlns:a16="http://schemas.microsoft.com/office/drawing/2014/main" id="{A234510E-7C19-A942-989C-E50942330516}"/>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43640E9F-6F94-F94D-B127-285AC905990A}"/>
              </a:ext>
            </a:extLst>
          </p:cNvPr>
          <p:cNvSpPr>
            <a:spLocks noGrp="1"/>
          </p:cNvSpPr>
          <p:nvPr>
            <p:ph type="sldNum" sz="quarter" idx="12"/>
          </p:nvPr>
        </p:nvSpPr>
        <p:spPr/>
        <p:txBody>
          <a:bodyPr/>
          <a:lstStyle/>
          <a:p>
            <a:fld id="{6B0C76E6-0B66-8944-91D4-A1BC6652E29F}" type="slidenum">
              <a:rPr lang="en-GB" noProof="0" smtClean="0"/>
              <a:t>‹N›</a:t>
            </a:fld>
            <a:endParaRPr lang="en-GB" noProof="0"/>
          </a:p>
        </p:txBody>
      </p:sp>
    </p:spTree>
    <p:extLst>
      <p:ext uri="{BB962C8B-B14F-4D97-AF65-F5344CB8AC3E}">
        <p14:creationId xmlns:p14="http://schemas.microsoft.com/office/powerpoint/2010/main" val="65536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0A50C-2928-2647-BF65-2DB0B5795B17}"/>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edit </a:t>
            </a:r>
            <a:br>
              <a:rPr lang="en-GB" noProof="0"/>
            </a:br>
            <a:r>
              <a:rPr lang="en-GB" noProof="0"/>
              <a:t>Master title style</a:t>
            </a:r>
          </a:p>
        </p:txBody>
      </p:sp>
      <p:sp>
        <p:nvSpPr>
          <p:cNvPr id="3" name="Espace réservé pour une image  2">
            <a:extLst>
              <a:ext uri="{FF2B5EF4-FFF2-40B4-BE49-F238E27FC236}">
                <a16:creationId xmlns:a16="http://schemas.microsoft.com/office/drawing/2014/main" id="{2924B748-F39B-A842-8F1C-4CF04753A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a:extLst>
              <a:ext uri="{FF2B5EF4-FFF2-40B4-BE49-F238E27FC236}">
                <a16:creationId xmlns:a16="http://schemas.microsoft.com/office/drawing/2014/main" id="{8E2B85B3-1151-1A4A-9F2D-B97BAC762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5" name="Espace réservé de la date 4">
            <a:extLst>
              <a:ext uri="{FF2B5EF4-FFF2-40B4-BE49-F238E27FC236}">
                <a16:creationId xmlns:a16="http://schemas.microsoft.com/office/drawing/2014/main" id="{B2354530-31EB-8E40-8DDA-7ECAF82CDB72}"/>
              </a:ext>
            </a:extLst>
          </p:cNvPr>
          <p:cNvSpPr>
            <a:spLocks noGrp="1"/>
          </p:cNvSpPr>
          <p:nvPr>
            <p:ph type="dt" sz="half" idx="10"/>
          </p:nvPr>
        </p:nvSpPr>
        <p:spPr/>
        <p:txBody>
          <a:bodyPr/>
          <a:lstStyle/>
          <a:p>
            <a:fld id="{FE3C6A8B-393A-464C-8956-EEBCBD1A965D}" type="datetime1">
              <a:rPr lang="en-GB" noProof="0" smtClean="0"/>
              <a:t>30/06/2022</a:t>
            </a:fld>
            <a:endParaRPr lang="en-GB" noProof="0"/>
          </a:p>
        </p:txBody>
      </p:sp>
      <p:sp>
        <p:nvSpPr>
          <p:cNvPr id="6" name="Espace réservé du pied de page 5">
            <a:extLst>
              <a:ext uri="{FF2B5EF4-FFF2-40B4-BE49-F238E27FC236}">
                <a16:creationId xmlns:a16="http://schemas.microsoft.com/office/drawing/2014/main" id="{7F5A6EB3-3CB3-9F46-A289-8CC21650CBC6}"/>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4CA49F2C-06E8-5642-AD05-C0B4D7CB0A04}"/>
              </a:ext>
            </a:extLst>
          </p:cNvPr>
          <p:cNvSpPr>
            <a:spLocks noGrp="1"/>
          </p:cNvSpPr>
          <p:nvPr>
            <p:ph type="sldNum" sz="quarter" idx="12"/>
          </p:nvPr>
        </p:nvSpPr>
        <p:spPr/>
        <p:txBody>
          <a:bodyPr/>
          <a:lstStyle/>
          <a:p>
            <a:fld id="{6B0C76E6-0B66-8944-91D4-A1BC6652E29F}" type="slidenum">
              <a:rPr lang="en-GB" noProof="0" smtClean="0"/>
              <a:t>‹N›</a:t>
            </a:fld>
            <a:endParaRPr lang="en-GB" noProof="0"/>
          </a:p>
        </p:txBody>
      </p:sp>
    </p:spTree>
    <p:extLst>
      <p:ext uri="{BB962C8B-B14F-4D97-AF65-F5344CB8AC3E}">
        <p14:creationId xmlns:p14="http://schemas.microsoft.com/office/powerpoint/2010/main" val="6679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6CA11-5A2C-CB4A-A728-E0FE87C7C471}"/>
              </a:ext>
            </a:extLst>
          </p:cNvPr>
          <p:cNvSpPr>
            <a:spLocks noGrp="1"/>
          </p:cNvSpPr>
          <p:nvPr>
            <p:ph type="title"/>
          </p:nvPr>
        </p:nvSpPr>
        <p:spPr/>
        <p:txBody>
          <a:bodyPr/>
          <a:lstStyle/>
          <a:p>
            <a:r>
              <a:rPr lang="en-GB" noProof="0"/>
              <a:t>Click to edit Master title style</a:t>
            </a:r>
          </a:p>
        </p:txBody>
      </p:sp>
      <p:sp>
        <p:nvSpPr>
          <p:cNvPr id="3" name="Espace réservé du texte vertical 2">
            <a:extLst>
              <a:ext uri="{FF2B5EF4-FFF2-40B4-BE49-F238E27FC236}">
                <a16:creationId xmlns:a16="http://schemas.microsoft.com/office/drawing/2014/main" id="{7C56D5C6-3181-F14C-B4FC-AED965AB7FFA}"/>
              </a:ext>
            </a:extLst>
          </p:cNvPr>
          <p:cNvSpPr>
            <a:spLocks noGrp="1"/>
          </p:cNvSpPr>
          <p:nvPr>
            <p:ph type="body" orient="vert" idx="1"/>
          </p:nvPr>
        </p:nvSpPr>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B71D0367-83AA-324E-8C42-959F20B008CC}"/>
              </a:ext>
            </a:extLst>
          </p:cNvPr>
          <p:cNvSpPr>
            <a:spLocks noGrp="1"/>
          </p:cNvSpPr>
          <p:nvPr>
            <p:ph type="dt" sz="half" idx="10"/>
          </p:nvPr>
        </p:nvSpPr>
        <p:spPr/>
        <p:txBody>
          <a:bodyPr/>
          <a:lstStyle/>
          <a:p>
            <a:fld id="{9B1A2403-BA91-334B-8CEF-E9B10E3A2DAE}" type="datetime1">
              <a:rPr lang="en-GB" noProof="0" smtClean="0"/>
              <a:t>30/06/2022</a:t>
            </a:fld>
            <a:endParaRPr lang="en-GB" noProof="0"/>
          </a:p>
        </p:txBody>
      </p:sp>
      <p:sp>
        <p:nvSpPr>
          <p:cNvPr id="5" name="Espace réservé du pied de page 4">
            <a:extLst>
              <a:ext uri="{FF2B5EF4-FFF2-40B4-BE49-F238E27FC236}">
                <a16:creationId xmlns:a16="http://schemas.microsoft.com/office/drawing/2014/main" id="{4DFAAA39-927C-414B-A5E0-E2E67B1C946C}"/>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F4532FF8-6274-CC42-806C-330C2324E0CD}"/>
              </a:ext>
            </a:extLst>
          </p:cNvPr>
          <p:cNvSpPr>
            <a:spLocks noGrp="1"/>
          </p:cNvSpPr>
          <p:nvPr>
            <p:ph type="sldNum" sz="quarter" idx="12"/>
          </p:nvPr>
        </p:nvSpPr>
        <p:spPr/>
        <p:txBody>
          <a:bodyPr/>
          <a:lstStyle/>
          <a:p>
            <a:fld id="{6B0C76E6-0B66-8944-91D4-A1BC6652E29F}" type="slidenum">
              <a:rPr lang="en-GB" noProof="0" smtClean="0"/>
              <a:t>‹N›</a:t>
            </a:fld>
            <a:endParaRPr lang="en-GB" noProof="0"/>
          </a:p>
        </p:txBody>
      </p:sp>
    </p:spTree>
    <p:extLst>
      <p:ext uri="{BB962C8B-B14F-4D97-AF65-F5344CB8AC3E}">
        <p14:creationId xmlns:p14="http://schemas.microsoft.com/office/powerpoint/2010/main" val="235750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612438-D6B1-414A-AE13-3472952113AE}"/>
              </a:ext>
            </a:extLst>
          </p:cNvPr>
          <p:cNvSpPr>
            <a:spLocks noGrp="1"/>
          </p:cNvSpPr>
          <p:nvPr>
            <p:ph type="title" orient="vert"/>
          </p:nvPr>
        </p:nvSpPr>
        <p:spPr>
          <a:xfrm>
            <a:off x="8724900" y="365125"/>
            <a:ext cx="2628900" cy="5811838"/>
          </a:xfrm>
        </p:spPr>
        <p:txBody>
          <a:bodyPr vert="eaVert"/>
          <a:lstStyle/>
          <a:p>
            <a:r>
              <a:rPr lang="en-GB" noProof="0"/>
              <a:t>Click to edit Master title style</a:t>
            </a:r>
          </a:p>
        </p:txBody>
      </p:sp>
      <p:sp>
        <p:nvSpPr>
          <p:cNvPr id="3" name="Espace réservé du texte vertical 2">
            <a:extLst>
              <a:ext uri="{FF2B5EF4-FFF2-40B4-BE49-F238E27FC236}">
                <a16:creationId xmlns:a16="http://schemas.microsoft.com/office/drawing/2014/main" id="{646EDA89-7E8F-B64F-82F6-EA07DB328B82}"/>
              </a:ext>
            </a:extLst>
          </p:cNvPr>
          <p:cNvSpPr>
            <a:spLocks noGrp="1"/>
          </p:cNvSpPr>
          <p:nvPr>
            <p:ph type="body" orient="vert" idx="1"/>
          </p:nvPr>
        </p:nvSpPr>
        <p:spPr>
          <a:xfrm>
            <a:off x="838200" y="365125"/>
            <a:ext cx="7734300" cy="5811838"/>
          </a:xfrm>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A992DC3B-580D-A042-9111-906A19F6F776}"/>
              </a:ext>
            </a:extLst>
          </p:cNvPr>
          <p:cNvSpPr>
            <a:spLocks noGrp="1"/>
          </p:cNvSpPr>
          <p:nvPr>
            <p:ph type="dt" sz="half" idx="10"/>
          </p:nvPr>
        </p:nvSpPr>
        <p:spPr/>
        <p:txBody>
          <a:bodyPr/>
          <a:lstStyle/>
          <a:p>
            <a:fld id="{5264B651-9FFA-C843-B5F5-02C994F79F7E}" type="datetime1">
              <a:rPr lang="en-GB" noProof="0" smtClean="0"/>
              <a:t>30/06/2022</a:t>
            </a:fld>
            <a:endParaRPr lang="en-GB" noProof="0"/>
          </a:p>
        </p:txBody>
      </p:sp>
      <p:sp>
        <p:nvSpPr>
          <p:cNvPr id="5" name="Espace réservé du pied de page 4">
            <a:extLst>
              <a:ext uri="{FF2B5EF4-FFF2-40B4-BE49-F238E27FC236}">
                <a16:creationId xmlns:a16="http://schemas.microsoft.com/office/drawing/2014/main" id="{3A84F675-3B59-8D40-B1B0-91E266C77442}"/>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5DB2D5D6-369C-CC4A-9EAB-3BDE5778A7F5}"/>
              </a:ext>
            </a:extLst>
          </p:cNvPr>
          <p:cNvSpPr>
            <a:spLocks noGrp="1"/>
          </p:cNvSpPr>
          <p:nvPr>
            <p:ph type="sldNum" sz="quarter" idx="12"/>
          </p:nvPr>
        </p:nvSpPr>
        <p:spPr/>
        <p:txBody>
          <a:bodyPr/>
          <a:lstStyle/>
          <a:p>
            <a:fld id="{6B0C76E6-0B66-8944-91D4-A1BC6652E29F}" type="slidenum">
              <a:rPr lang="en-GB" noProof="0" smtClean="0"/>
              <a:t>‹N›</a:t>
            </a:fld>
            <a:endParaRPr lang="en-GB" noProof="0"/>
          </a:p>
        </p:txBody>
      </p:sp>
    </p:spTree>
    <p:extLst>
      <p:ext uri="{BB962C8B-B14F-4D97-AF65-F5344CB8AC3E}">
        <p14:creationId xmlns:p14="http://schemas.microsoft.com/office/powerpoint/2010/main" val="2655860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0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8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E5C8D-4CBA-0148-A4B1-EFDB92B27C98}"/>
              </a:ext>
            </a:extLst>
          </p:cNvPr>
          <p:cNvSpPr>
            <a:spLocks noGrp="1"/>
          </p:cNvSpPr>
          <p:nvPr>
            <p:ph type="ctrTitle"/>
          </p:nvPr>
        </p:nvSpPr>
        <p:spPr>
          <a:xfrm>
            <a:off x="1524000" y="1122363"/>
            <a:ext cx="9144000" cy="2387600"/>
          </a:xfrm>
        </p:spPr>
        <p:txBody>
          <a:bodyPr anchor="b"/>
          <a:lstStyle>
            <a:lvl1pPr algn="ctr">
              <a:defRPr sz="6000"/>
            </a:lvl1pPr>
          </a:lstStyle>
          <a:p>
            <a:r>
              <a:rPr lang="en-GB" noProof="0"/>
              <a:t>Click to edit Master title style</a:t>
            </a:r>
          </a:p>
        </p:txBody>
      </p:sp>
      <p:sp>
        <p:nvSpPr>
          <p:cNvPr id="3" name="Sous-titre 2">
            <a:extLst>
              <a:ext uri="{FF2B5EF4-FFF2-40B4-BE49-F238E27FC236}">
                <a16:creationId xmlns:a16="http://schemas.microsoft.com/office/drawing/2014/main" id="{2E67F35E-C4E6-C44C-A18A-1C5E14954A2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Change the style of mask subtitles</a:t>
            </a:r>
          </a:p>
        </p:txBody>
      </p:sp>
      <p:sp>
        <p:nvSpPr>
          <p:cNvPr id="4" name="Espace réservé de la date 3">
            <a:extLst>
              <a:ext uri="{FF2B5EF4-FFF2-40B4-BE49-F238E27FC236}">
                <a16:creationId xmlns:a16="http://schemas.microsoft.com/office/drawing/2014/main" id="{B5826D30-6BDB-364F-AC03-4B7D6E479684}"/>
              </a:ext>
            </a:extLst>
          </p:cNvPr>
          <p:cNvSpPr>
            <a:spLocks noGrp="1"/>
          </p:cNvSpPr>
          <p:nvPr>
            <p:ph type="dt" sz="half" idx="10"/>
          </p:nvPr>
        </p:nvSpPr>
        <p:spPr/>
        <p:txBody>
          <a:bodyPr/>
          <a:lstStyle/>
          <a:p>
            <a:fld id="{523BE6F1-C43E-E44C-A7F9-CC8A09FD8B64}" type="datetime1">
              <a:rPr lang="en-GB" noProof="0" smtClean="0"/>
              <a:t>30/06/2022</a:t>
            </a:fld>
            <a:endParaRPr lang="en-GB" noProof="0"/>
          </a:p>
        </p:txBody>
      </p:sp>
      <p:sp>
        <p:nvSpPr>
          <p:cNvPr id="5" name="Espace réservé du pied de page 4">
            <a:extLst>
              <a:ext uri="{FF2B5EF4-FFF2-40B4-BE49-F238E27FC236}">
                <a16:creationId xmlns:a16="http://schemas.microsoft.com/office/drawing/2014/main" id="{A000BDAC-0B52-4D46-9B6F-1D3248C58BC3}"/>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128099D7-958D-9042-B4FD-2777E732F8B0}"/>
              </a:ext>
            </a:extLst>
          </p:cNvPr>
          <p:cNvSpPr>
            <a:spLocks noGrp="1"/>
          </p:cNvSpPr>
          <p:nvPr>
            <p:ph type="sldNum" sz="quarter" idx="12"/>
          </p:nvPr>
        </p:nvSpPr>
        <p:spPr/>
        <p:txBody>
          <a:bodyPr/>
          <a:lstStyle/>
          <a:p>
            <a:fld id="{6B0C76E6-0B66-8944-91D4-A1BC6652E29F}" type="slidenum">
              <a:rPr lang="en-GB" noProof="0" smtClean="0"/>
              <a:t>‹N›</a:t>
            </a:fld>
            <a:endParaRPr lang="en-GB" noProof="0"/>
          </a:p>
        </p:txBody>
      </p:sp>
      <p:pic>
        <p:nvPicPr>
          <p:cNvPr id="7" name="Immagine 6">
            <a:extLst>
              <a:ext uri="{FF2B5EF4-FFF2-40B4-BE49-F238E27FC236}">
                <a16:creationId xmlns:a16="http://schemas.microsoft.com/office/drawing/2014/main" id="{DFCA99A1-C587-4EC4-886C-DFA030BF4AD9}"/>
              </a:ext>
            </a:extLst>
          </p:cNvPr>
          <p:cNvPicPr>
            <a:picLocks noChangeAspect="1"/>
          </p:cNvPicPr>
          <p:nvPr userDrawn="1"/>
        </p:nvPicPr>
        <p:blipFill>
          <a:blip r:embed="rId2"/>
          <a:stretch>
            <a:fillRect/>
          </a:stretch>
        </p:blipFill>
        <p:spPr>
          <a:xfrm>
            <a:off x="7975784" y="285496"/>
            <a:ext cx="1971271" cy="731837"/>
          </a:xfrm>
          <a:prstGeom prst="rect">
            <a:avLst/>
          </a:prstGeom>
        </p:spPr>
      </p:pic>
    </p:spTree>
    <p:extLst>
      <p:ext uri="{BB962C8B-B14F-4D97-AF65-F5344CB8AC3E}">
        <p14:creationId xmlns:p14="http://schemas.microsoft.com/office/powerpoint/2010/main" val="383392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F47BF-DE0D-F947-B592-7E35ADDB4955}"/>
              </a:ext>
            </a:extLst>
          </p:cNvPr>
          <p:cNvSpPr>
            <a:spLocks noGrp="1"/>
          </p:cNvSpPr>
          <p:nvPr>
            <p:ph type="title"/>
          </p:nvPr>
        </p:nvSpPr>
        <p:spPr/>
        <p:txBody>
          <a:bodyPr/>
          <a:lstStyle/>
          <a:p>
            <a:r>
              <a:rPr lang="en-GB" noProof="0" dirty="0"/>
              <a:t>Click to edit Master title style</a:t>
            </a:r>
          </a:p>
        </p:txBody>
      </p:sp>
      <p:sp>
        <p:nvSpPr>
          <p:cNvPr id="3" name="Espace réservé du contenu 2">
            <a:extLst>
              <a:ext uri="{FF2B5EF4-FFF2-40B4-BE49-F238E27FC236}">
                <a16:creationId xmlns:a16="http://schemas.microsoft.com/office/drawing/2014/main" id="{6F2F1595-A6B0-1741-8899-B1C63A82C65A}"/>
              </a:ext>
            </a:extLst>
          </p:cNvPr>
          <p:cNvSpPr>
            <a:spLocks noGrp="1"/>
          </p:cNvSpPr>
          <p:nvPr>
            <p:ph idx="1"/>
          </p:nvPr>
        </p:nvSpPr>
        <p:spPr/>
        <p:txBody>
          <a:bodyPr/>
          <a:lstStyle/>
          <a:p>
            <a:pPr lvl="0"/>
            <a:r>
              <a:rPr lang="en-GB" noProof="0" dirty="0"/>
              <a:t>Click</a:t>
            </a:r>
            <a:r>
              <a:rPr lang="en-GB" dirty="0"/>
              <a:t>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Espace réservé de la date 3">
            <a:extLst>
              <a:ext uri="{FF2B5EF4-FFF2-40B4-BE49-F238E27FC236}">
                <a16:creationId xmlns:a16="http://schemas.microsoft.com/office/drawing/2014/main" id="{42BB0182-6E7F-4B45-80F8-3CB4117EB030}"/>
              </a:ext>
            </a:extLst>
          </p:cNvPr>
          <p:cNvSpPr>
            <a:spLocks noGrp="1"/>
          </p:cNvSpPr>
          <p:nvPr>
            <p:ph type="dt" sz="half" idx="10"/>
          </p:nvPr>
        </p:nvSpPr>
        <p:spPr/>
        <p:txBody>
          <a:bodyPr/>
          <a:lstStyle/>
          <a:p>
            <a:fld id="{F3EB6B22-EEA8-5242-88E8-74DED4447908}" type="datetime1">
              <a:rPr lang="en-GB" smtClean="0"/>
              <a:t>30/06/2022</a:t>
            </a:fld>
            <a:endParaRPr lang="en-GB" dirty="0"/>
          </a:p>
        </p:txBody>
      </p:sp>
      <p:sp>
        <p:nvSpPr>
          <p:cNvPr id="5" name="Espace réservé du pied de page 4">
            <a:extLst>
              <a:ext uri="{FF2B5EF4-FFF2-40B4-BE49-F238E27FC236}">
                <a16:creationId xmlns:a16="http://schemas.microsoft.com/office/drawing/2014/main" id="{BA3D463E-45E1-6F4E-BB84-B2DEAC36E21C}"/>
              </a:ext>
            </a:extLst>
          </p:cNvPr>
          <p:cNvSpPr>
            <a:spLocks noGrp="1"/>
          </p:cNvSpPr>
          <p:nvPr>
            <p:ph type="ftr" sz="quarter" idx="11"/>
          </p:nvPr>
        </p:nvSpPr>
        <p:spPr/>
        <p:txBody>
          <a:bodyPr/>
          <a:lstStyle/>
          <a:p>
            <a:r>
              <a:rPr lang="en-GB" noProof="0" dirty="0"/>
              <a:t>SESAR JU PRESENTATION</a:t>
            </a:r>
          </a:p>
        </p:txBody>
      </p:sp>
      <p:sp>
        <p:nvSpPr>
          <p:cNvPr id="6" name="Espace réservé du numéro de diapositive 5">
            <a:extLst>
              <a:ext uri="{FF2B5EF4-FFF2-40B4-BE49-F238E27FC236}">
                <a16:creationId xmlns:a16="http://schemas.microsoft.com/office/drawing/2014/main" id="{A19F3715-1E6E-8E41-BC5A-5EF9E4A807EE}"/>
              </a:ext>
            </a:extLst>
          </p:cNvPr>
          <p:cNvSpPr>
            <a:spLocks noGrp="1"/>
          </p:cNvSpPr>
          <p:nvPr>
            <p:ph type="sldNum" sz="quarter" idx="12"/>
          </p:nvPr>
        </p:nvSpPr>
        <p:spPr/>
        <p:txBody>
          <a:bodyPr/>
          <a:lstStyle/>
          <a:p>
            <a:fld id="{6B0C76E6-0B66-8944-91D4-A1BC6652E29F}" type="slidenum">
              <a:rPr lang="en-GB" smtClean="0"/>
              <a:t>‹N›</a:t>
            </a:fld>
            <a:endParaRPr lang="en-GB" dirty="0"/>
          </a:p>
        </p:txBody>
      </p:sp>
      <p:pic>
        <p:nvPicPr>
          <p:cNvPr id="7" name="Immagine 6">
            <a:extLst>
              <a:ext uri="{FF2B5EF4-FFF2-40B4-BE49-F238E27FC236}">
                <a16:creationId xmlns:a16="http://schemas.microsoft.com/office/drawing/2014/main" id="{BD53E830-71B3-49F7-9B2B-6D5D9A36DB83}"/>
              </a:ext>
            </a:extLst>
          </p:cNvPr>
          <p:cNvPicPr>
            <a:picLocks noChangeAspect="1"/>
          </p:cNvPicPr>
          <p:nvPr userDrawn="1"/>
        </p:nvPicPr>
        <p:blipFill>
          <a:blip r:embed="rId2"/>
          <a:stretch>
            <a:fillRect/>
          </a:stretch>
        </p:blipFill>
        <p:spPr>
          <a:xfrm>
            <a:off x="7975784" y="285496"/>
            <a:ext cx="1971271" cy="731837"/>
          </a:xfrm>
          <a:prstGeom prst="rect">
            <a:avLst/>
          </a:prstGeom>
        </p:spPr>
      </p:pic>
    </p:spTree>
    <p:extLst>
      <p:ext uri="{BB962C8B-B14F-4D97-AF65-F5344CB8AC3E}">
        <p14:creationId xmlns:p14="http://schemas.microsoft.com/office/powerpoint/2010/main" val="405552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3BF42-72BD-744A-BA56-4E9CCE1B76A0}"/>
              </a:ext>
            </a:extLst>
          </p:cNvPr>
          <p:cNvSpPr>
            <a:spLocks noGrp="1"/>
          </p:cNvSpPr>
          <p:nvPr>
            <p:ph type="title"/>
          </p:nvPr>
        </p:nvSpPr>
        <p:spPr>
          <a:xfrm>
            <a:off x="831850" y="1709738"/>
            <a:ext cx="10515600" cy="2852737"/>
          </a:xfrm>
        </p:spPr>
        <p:txBody>
          <a:bodyPr anchor="b"/>
          <a:lstStyle>
            <a:lvl1pPr>
              <a:defRPr sz="6000"/>
            </a:lvl1pPr>
          </a:lstStyle>
          <a:p>
            <a:r>
              <a:rPr lang="en-GB" noProof="0"/>
              <a:t>Click to edit Master title style</a:t>
            </a:r>
          </a:p>
        </p:txBody>
      </p:sp>
      <p:sp>
        <p:nvSpPr>
          <p:cNvPr id="3" name="Espace réservé du texte 2">
            <a:extLst>
              <a:ext uri="{FF2B5EF4-FFF2-40B4-BE49-F238E27FC236}">
                <a16:creationId xmlns:a16="http://schemas.microsoft.com/office/drawing/2014/main" id="{CC00542D-3B60-6542-BD00-3EC4A0DE1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Master text styles</a:t>
            </a:r>
          </a:p>
        </p:txBody>
      </p:sp>
      <p:sp>
        <p:nvSpPr>
          <p:cNvPr id="4" name="Espace réservé de la date 3">
            <a:extLst>
              <a:ext uri="{FF2B5EF4-FFF2-40B4-BE49-F238E27FC236}">
                <a16:creationId xmlns:a16="http://schemas.microsoft.com/office/drawing/2014/main" id="{01520ECE-1FED-0448-930B-A913709048A3}"/>
              </a:ext>
            </a:extLst>
          </p:cNvPr>
          <p:cNvSpPr>
            <a:spLocks noGrp="1"/>
          </p:cNvSpPr>
          <p:nvPr>
            <p:ph type="dt" sz="half" idx="10"/>
          </p:nvPr>
        </p:nvSpPr>
        <p:spPr/>
        <p:txBody>
          <a:bodyPr/>
          <a:lstStyle/>
          <a:p>
            <a:fld id="{FF58CF63-6C8D-614B-9582-0EAA98E01C2E}" type="datetime1">
              <a:rPr lang="en-GB" noProof="0" smtClean="0"/>
              <a:t>30/06/2022</a:t>
            </a:fld>
            <a:endParaRPr lang="en-GB" noProof="0"/>
          </a:p>
        </p:txBody>
      </p:sp>
      <p:sp>
        <p:nvSpPr>
          <p:cNvPr id="5" name="Espace réservé du pied de page 4">
            <a:extLst>
              <a:ext uri="{FF2B5EF4-FFF2-40B4-BE49-F238E27FC236}">
                <a16:creationId xmlns:a16="http://schemas.microsoft.com/office/drawing/2014/main" id="{DB8EBEA7-6D03-BC44-8000-198582C72F43}"/>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DDE03F03-4B15-8A41-8BFD-CBD033B6942D}"/>
              </a:ext>
            </a:extLst>
          </p:cNvPr>
          <p:cNvSpPr>
            <a:spLocks noGrp="1"/>
          </p:cNvSpPr>
          <p:nvPr>
            <p:ph type="sldNum" sz="quarter" idx="12"/>
          </p:nvPr>
        </p:nvSpPr>
        <p:spPr/>
        <p:txBody>
          <a:bodyPr/>
          <a:lstStyle/>
          <a:p>
            <a:fld id="{6B0C76E6-0B66-8944-91D4-A1BC6652E29F}" type="slidenum">
              <a:rPr lang="en-GB" noProof="0" smtClean="0"/>
              <a:t>‹N›</a:t>
            </a:fld>
            <a:endParaRPr lang="en-GB" noProof="0"/>
          </a:p>
        </p:txBody>
      </p:sp>
    </p:spTree>
    <p:extLst>
      <p:ext uri="{BB962C8B-B14F-4D97-AF65-F5344CB8AC3E}">
        <p14:creationId xmlns:p14="http://schemas.microsoft.com/office/powerpoint/2010/main" val="42475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863F2-C25B-B74E-ABDF-5F4EA101DD1A}"/>
              </a:ext>
            </a:extLst>
          </p:cNvPr>
          <p:cNvSpPr>
            <a:spLocks noGrp="1"/>
          </p:cNvSpPr>
          <p:nvPr>
            <p:ph type="title"/>
          </p:nvPr>
        </p:nvSpPr>
        <p:spPr/>
        <p:txBody>
          <a:bodyPr/>
          <a:lstStyle/>
          <a:p>
            <a:r>
              <a:rPr lang="en-GB" noProof="0"/>
              <a:t>Click to edit Master title style</a:t>
            </a:r>
          </a:p>
        </p:txBody>
      </p:sp>
      <p:sp>
        <p:nvSpPr>
          <p:cNvPr id="3" name="Espace réservé du contenu 2">
            <a:extLst>
              <a:ext uri="{FF2B5EF4-FFF2-40B4-BE49-F238E27FC236}">
                <a16:creationId xmlns:a16="http://schemas.microsoft.com/office/drawing/2014/main" id="{75E091AC-F3CC-C449-A82B-42AEE6993A14}"/>
              </a:ext>
            </a:extLst>
          </p:cNvPr>
          <p:cNvSpPr>
            <a:spLocks noGrp="1"/>
          </p:cNvSpPr>
          <p:nvPr>
            <p:ph sz="half" idx="1"/>
          </p:nvPr>
        </p:nvSpPr>
        <p:spPr>
          <a:xfrm>
            <a:off x="838200" y="1825625"/>
            <a:ext cx="5181600" cy="435133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contenu 3">
            <a:extLst>
              <a:ext uri="{FF2B5EF4-FFF2-40B4-BE49-F238E27FC236}">
                <a16:creationId xmlns:a16="http://schemas.microsoft.com/office/drawing/2014/main" id="{95269545-C1BE-054A-9242-EA08908B8737}"/>
              </a:ext>
            </a:extLst>
          </p:cNvPr>
          <p:cNvSpPr>
            <a:spLocks noGrp="1"/>
          </p:cNvSpPr>
          <p:nvPr>
            <p:ph sz="half" idx="2"/>
          </p:nvPr>
        </p:nvSpPr>
        <p:spPr>
          <a:xfrm>
            <a:off x="6172200" y="1825625"/>
            <a:ext cx="5181600" cy="435133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e la date 4">
            <a:extLst>
              <a:ext uri="{FF2B5EF4-FFF2-40B4-BE49-F238E27FC236}">
                <a16:creationId xmlns:a16="http://schemas.microsoft.com/office/drawing/2014/main" id="{F726E8BC-FAA2-D247-9CA6-12D5417D363A}"/>
              </a:ext>
            </a:extLst>
          </p:cNvPr>
          <p:cNvSpPr>
            <a:spLocks noGrp="1"/>
          </p:cNvSpPr>
          <p:nvPr>
            <p:ph type="dt" sz="half" idx="10"/>
          </p:nvPr>
        </p:nvSpPr>
        <p:spPr/>
        <p:txBody>
          <a:bodyPr/>
          <a:lstStyle/>
          <a:p>
            <a:fld id="{02A3317F-2667-5C4B-B55A-E28641F8C872}" type="datetime1">
              <a:rPr lang="en-GB" noProof="0" smtClean="0"/>
              <a:t>30/06/2022</a:t>
            </a:fld>
            <a:endParaRPr lang="en-GB" noProof="0"/>
          </a:p>
        </p:txBody>
      </p:sp>
      <p:sp>
        <p:nvSpPr>
          <p:cNvPr id="6" name="Espace réservé du pied de page 5">
            <a:extLst>
              <a:ext uri="{FF2B5EF4-FFF2-40B4-BE49-F238E27FC236}">
                <a16:creationId xmlns:a16="http://schemas.microsoft.com/office/drawing/2014/main" id="{CABDFB2F-CDA4-E842-8C6F-7C7169E22D5C}"/>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0561BE15-9516-C94A-B6F2-3B6AB7044A25}"/>
              </a:ext>
            </a:extLst>
          </p:cNvPr>
          <p:cNvSpPr>
            <a:spLocks noGrp="1"/>
          </p:cNvSpPr>
          <p:nvPr>
            <p:ph type="sldNum" sz="quarter" idx="12"/>
          </p:nvPr>
        </p:nvSpPr>
        <p:spPr/>
        <p:txBody>
          <a:bodyPr/>
          <a:lstStyle/>
          <a:p>
            <a:fld id="{6B0C76E6-0B66-8944-91D4-A1BC6652E29F}" type="slidenum">
              <a:rPr lang="en-GB" noProof="0" smtClean="0"/>
              <a:t>‹N›</a:t>
            </a:fld>
            <a:endParaRPr lang="en-GB" noProof="0"/>
          </a:p>
        </p:txBody>
      </p:sp>
    </p:spTree>
    <p:extLst>
      <p:ext uri="{BB962C8B-B14F-4D97-AF65-F5344CB8AC3E}">
        <p14:creationId xmlns:p14="http://schemas.microsoft.com/office/powerpoint/2010/main" val="288964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A14F6-9DBA-5E4D-AE48-2BD45564CF70}"/>
              </a:ext>
            </a:extLst>
          </p:cNvPr>
          <p:cNvSpPr>
            <a:spLocks noGrp="1"/>
          </p:cNvSpPr>
          <p:nvPr>
            <p:ph type="title"/>
          </p:nvPr>
        </p:nvSpPr>
        <p:spPr>
          <a:xfrm>
            <a:off x="839788" y="365125"/>
            <a:ext cx="10515600" cy="1325563"/>
          </a:xfrm>
        </p:spPr>
        <p:txBody>
          <a:bodyPr/>
          <a:lstStyle/>
          <a:p>
            <a:r>
              <a:rPr lang="en-GB" noProof="0"/>
              <a:t>Click to edit Master title style</a:t>
            </a:r>
          </a:p>
        </p:txBody>
      </p:sp>
      <p:sp>
        <p:nvSpPr>
          <p:cNvPr id="3" name="Espace réservé du texte 2">
            <a:extLst>
              <a:ext uri="{FF2B5EF4-FFF2-40B4-BE49-F238E27FC236}">
                <a16:creationId xmlns:a16="http://schemas.microsoft.com/office/drawing/2014/main" id="{B6525218-E4FD-3B44-882A-E1D97CD9F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Espace réservé du contenu 3">
            <a:extLst>
              <a:ext uri="{FF2B5EF4-FFF2-40B4-BE49-F238E27FC236}">
                <a16:creationId xmlns:a16="http://schemas.microsoft.com/office/drawing/2014/main" id="{13044C76-7A39-0140-8D89-A65F0A822FCF}"/>
              </a:ext>
            </a:extLst>
          </p:cNvPr>
          <p:cNvSpPr>
            <a:spLocks noGrp="1"/>
          </p:cNvSpPr>
          <p:nvPr>
            <p:ph sz="half" idx="2"/>
          </p:nvPr>
        </p:nvSpPr>
        <p:spPr>
          <a:xfrm>
            <a:off x="839788" y="2505075"/>
            <a:ext cx="5157787" cy="368458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texte 4">
            <a:extLst>
              <a:ext uri="{FF2B5EF4-FFF2-40B4-BE49-F238E27FC236}">
                <a16:creationId xmlns:a16="http://schemas.microsoft.com/office/drawing/2014/main" id="{56780354-68CF-A341-AFAE-35C727E89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Espace réservé du contenu 5">
            <a:extLst>
              <a:ext uri="{FF2B5EF4-FFF2-40B4-BE49-F238E27FC236}">
                <a16:creationId xmlns:a16="http://schemas.microsoft.com/office/drawing/2014/main" id="{8F285439-2F64-B94E-A5E0-D507E32D49DD}"/>
              </a:ext>
            </a:extLst>
          </p:cNvPr>
          <p:cNvSpPr>
            <a:spLocks noGrp="1"/>
          </p:cNvSpPr>
          <p:nvPr>
            <p:ph sz="quarter" idx="4"/>
          </p:nvPr>
        </p:nvSpPr>
        <p:spPr>
          <a:xfrm>
            <a:off x="6172200" y="2505075"/>
            <a:ext cx="5183188" cy="368458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Espace réservé de la date 6">
            <a:extLst>
              <a:ext uri="{FF2B5EF4-FFF2-40B4-BE49-F238E27FC236}">
                <a16:creationId xmlns:a16="http://schemas.microsoft.com/office/drawing/2014/main" id="{A1A67385-683E-614E-89C7-E5B2533F41D6}"/>
              </a:ext>
            </a:extLst>
          </p:cNvPr>
          <p:cNvSpPr>
            <a:spLocks noGrp="1"/>
          </p:cNvSpPr>
          <p:nvPr>
            <p:ph type="dt" sz="half" idx="10"/>
          </p:nvPr>
        </p:nvSpPr>
        <p:spPr/>
        <p:txBody>
          <a:bodyPr/>
          <a:lstStyle/>
          <a:p>
            <a:fld id="{4B7CF367-CDA3-2242-8084-857653B75B2D}" type="datetime1">
              <a:rPr lang="en-GB" noProof="0" smtClean="0"/>
              <a:t>30/06/2022</a:t>
            </a:fld>
            <a:endParaRPr lang="en-GB" noProof="0"/>
          </a:p>
        </p:txBody>
      </p:sp>
      <p:sp>
        <p:nvSpPr>
          <p:cNvPr id="8" name="Espace réservé du pied de page 7">
            <a:extLst>
              <a:ext uri="{FF2B5EF4-FFF2-40B4-BE49-F238E27FC236}">
                <a16:creationId xmlns:a16="http://schemas.microsoft.com/office/drawing/2014/main" id="{4805BC9E-398E-914A-9CB6-8B5E84A90D98}"/>
              </a:ext>
            </a:extLst>
          </p:cNvPr>
          <p:cNvSpPr>
            <a:spLocks noGrp="1"/>
          </p:cNvSpPr>
          <p:nvPr>
            <p:ph type="ftr" sz="quarter" idx="11"/>
          </p:nvPr>
        </p:nvSpPr>
        <p:spPr/>
        <p:txBody>
          <a:bodyPr/>
          <a:lstStyle/>
          <a:p>
            <a:r>
              <a:rPr lang="en-GB" noProof="0"/>
              <a:t>SESAR JU PRESENTATION</a:t>
            </a:r>
          </a:p>
        </p:txBody>
      </p:sp>
      <p:sp>
        <p:nvSpPr>
          <p:cNvPr id="9" name="Espace réservé du numéro de diapositive 8">
            <a:extLst>
              <a:ext uri="{FF2B5EF4-FFF2-40B4-BE49-F238E27FC236}">
                <a16:creationId xmlns:a16="http://schemas.microsoft.com/office/drawing/2014/main" id="{0E463F02-5454-1348-BD9D-24435F9DD2CC}"/>
              </a:ext>
            </a:extLst>
          </p:cNvPr>
          <p:cNvSpPr>
            <a:spLocks noGrp="1"/>
          </p:cNvSpPr>
          <p:nvPr>
            <p:ph type="sldNum" sz="quarter" idx="12"/>
          </p:nvPr>
        </p:nvSpPr>
        <p:spPr/>
        <p:txBody>
          <a:bodyPr/>
          <a:lstStyle/>
          <a:p>
            <a:fld id="{6B0C76E6-0B66-8944-91D4-A1BC6652E29F}" type="slidenum">
              <a:rPr lang="en-GB" noProof="0" smtClean="0"/>
              <a:t>‹N›</a:t>
            </a:fld>
            <a:endParaRPr lang="en-GB" noProof="0"/>
          </a:p>
        </p:txBody>
      </p:sp>
    </p:spTree>
    <p:extLst>
      <p:ext uri="{BB962C8B-B14F-4D97-AF65-F5344CB8AC3E}">
        <p14:creationId xmlns:p14="http://schemas.microsoft.com/office/powerpoint/2010/main" val="262795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2FB5A-6C02-454B-A26D-A5EBBC6F2243}"/>
              </a:ext>
            </a:extLst>
          </p:cNvPr>
          <p:cNvSpPr>
            <a:spLocks noGrp="1"/>
          </p:cNvSpPr>
          <p:nvPr>
            <p:ph type="title"/>
          </p:nvPr>
        </p:nvSpPr>
        <p:spPr/>
        <p:txBody>
          <a:bodyPr/>
          <a:lstStyle/>
          <a:p>
            <a:r>
              <a:rPr lang="en-GB" noProof="0"/>
              <a:t>Click to edit Master title style</a:t>
            </a:r>
          </a:p>
        </p:txBody>
      </p:sp>
      <p:sp>
        <p:nvSpPr>
          <p:cNvPr id="3" name="Espace réservé de la date 2">
            <a:extLst>
              <a:ext uri="{FF2B5EF4-FFF2-40B4-BE49-F238E27FC236}">
                <a16:creationId xmlns:a16="http://schemas.microsoft.com/office/drawing/2014/main" id="{C119A624-53AA-6E4C-B053-2F378D1E743B}"/>
              </a:ext>
            </a:extLst>
          </p:cNvPr>
          <p:cNvSpPr>
            <a:spLocks noGrp="1"/>
          </p:cNvSpPr>
          <p:nvPr>
            <p:ph type="dt" sz="half" idx="10"/>
          </p:nvPr>
        </p:nvSpPr>
        <p:spPr/>
        <p:txBody>
          <a:bodyPr/>
          <a:lstStyle/>
          <a:p>
            <a:fld id="{0CBB6AF5-1561-4140-BE25-475236A340DA}" type="datetime1">
              <a:rPr lang="en-GB" noProof="0" smtClean="0"/>
              <a:t>30/06/2022</a:t>
            </a:fld>
            <a:endParaRPr lang="en-GB" noProof="0"/>
          </a:p>
        </p:txBody>
      </p:sp>
      <p:sp>
        <p:nvSpPr>
          <p:cNvPr id="4" name="Espace réservé du pied de page 3">
            <a:extLst>
              <a:ext uri="{FF2B5EF4-FFF2-40B4-BE49-F238E27FC236}">
                <a16:creationId xmlns:a16="http://schemas.microsoft.com/office/drawing/2014/main" id="{492464BA-65C0-A54B-BB89-C59FCBB216F2}"/>
              </a:ext>
            </a:extLst>
          </p:cNvPr>
          <p:cNvSpPr>
            <a:spLocks noGrp="1"/>
          </p:cNvSpPr>
          <p:nvPr>
            <p:ph type="ftr" sz="quarter" idx="11"/>
          </p:nvPr>
        </p:nvSpPr>
        <p:spPr/>
        <p:txBody>
          <a:bodyPr/>
          <a:lstStyle/>
          <a:p>
            <a:r>
              <a:rPr lang="en-GB" noProof="0"/>
              <a:t>SESAR JU PRESENTATION</a:t>
            </a:r>
          </a:p>
        </p:txBody>
      </p:sp>
      <p:sp>
        <p:nvSpPr>
          <p:cNvPr id="5" name="Espace réservé du numéro de diapositive 4">
            <a:extLst>
              <a:ext uri="{FF2B5EF4-FFF2-40B4-BE49-F238E27FC236}">
                <a16:creationId xmlns:a16="http://schemas.microsoft.com/office/drawing/2014/main" id="{88D351B9-9002-884F-8CC6-5B6DAB176499}"/>
              </a:ext>
            </a:extLst>
          </p:cNvPr>
          <p:cNvSpPr>
            <a:spLocks noGrp="1"/>
          </p:cNvSpPr>
          <p:nvPr>
            <p:ph type="sldNum" sz="quarter" idx="12"/>
          </p:nvPr>
        </p:nvSpPr>
        <p:spPr/>
        <p:txBody>
          <a:bodyPr/>
          <a:lstStyle/>
          <a:p>
            <a:fld id="{6B0C76E6-0B66-8944-91D4-A1BC6652E29F}" type="slidenum">
              <a:rPr lang="en-GB" noProof="0" smtClean="0"/>
              <a:t>‹N›</a:t>
            </a:fld>
            <a:endParaRPr lang="en-GB" noProof="0"/>
          </a:p>
        </p:txBody>
      </p:sp>
    </p:spTree>
    <p:extLst>
      <p:ext uri="{BB962C8B-B14F-4D97-AF65-F5344CB8AC3E}">
        <p14:creationId xmlns:p14="http://schemas.microsoft.com/office/powerpoint/2010/main" val="1177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5EE5EC-AC9F-8440-8D85-D3C96900B957}"/>
              </a:ext>
            </a:extLst>
          </p:cNvPr>
          <p:cNvSpPr>
            <a:spLocks noGrp="1"/>
          </p:cNvSpPr>
          <p:nvPr>
            <p:ph type="dt" sz="half" idx="10"/>
          </p:nvPr>
        </p:nvSpPr>
        <p:spPr/>
        <p:txBody>
          <a:bodyPr/>
          <a:lstStyle/>
          <a:p>
            <a:fld id="{6C081D56-BEA0-B449-8196-A0886BC2EBE4}" type="datetime1">
              <a:rPr lang="en-GB" noProof="0" smtClean="0"/>
              <a:t>30/06/2022</a:t>
            </a:fld>
            <a:endParaRPr lang="en-GB" noProof="0" dirty="0"/>
          </a:p>
        </p:txBody>
      </p:sp>
      <p:sp>
        <p:nvSpPr>
          <p:cNvPr id="3" name="Espace réservé du pied de page 2">
            <a:extLst>
              <a:ext uri="{FF2B5EF4-FFF2-40B4-BE49-F238E27FC236}">
                <a16:creationId xmlns:a16="http://schemas.microsoft.com/office/drawing/2014/main" id="{17F21836-5ADD-F842-BF3C-B9F3E77D77F6}"/>
              </a:ext>
            </a:extLst>
          </p:cNvPr>
          <p:cNvSpPr>
            <a:spLocks noGrp="1"/>
          </p:cNvSpPr>
          <p:nvPr>
            <p:ph type="ftr" sz="quarter" idx="11"/>
          </p:nvPr>
        </p:nvSpPr>
        <p:spPr/>
        <p:txBody>
          <a:bodyPr/>
          <a:lstStyle/>
          <a:p>
            <a:r>
              <a:rPr lang="en-GB" noProof="0"/>
              <a:t>SESAR JU PRESENTATION</a:t>
            </a:r>
          </a:p>
        </p:txBody>
      </p:sp>
      <p:sp>
        <p:nvSpPr>
          <p:cNvPr id="4" name="Espace réservé du numéro de diapositive 3">
            <a:extLst>
              <a:ext uri="{FF2B5EF4-FFF2-40B4-BE49-F238E27FC236}">
                <a16:creationId xmlns:a16="http://schemas.microsoft.com/office/drawing/2014/main" id="{B8C79ABC-89C1-D642-AEFD-2ED281B9AEBE}"/>
              </a:ext>
            </a:extLst>
          </p:cNvPr>
          <p:cNvSpPr>
            <a:spLocks noGrp="1"/>
          </p:cNvSpPr>
          <p:nvPr>
            <p:ph type="sldNum" sz="quarter" idx="12"/>
          </p:nvPr>
        </p:nvSpPr>
        <p:spPr/>
        <p:txBody>
          <a:bodyPr/>
          <a:lstStyle/>
          <a:p>
            <a:fld id="{6B0C76E6-0B66-8944-91D4-A1BC6652E29F}" type="slidenum">
              <a:rPr lang="en-GB" noProof="0" smtClean="0"/>
              <a:t>‹N›</a:t>
            </a:fld>
            <a:endParaRPr lang="en-GB" noProof="0"/>
          </a:p>
        </p:txBody>
      </p:sp>
    </p:spTree>
    <p:extLst>
      <p:ext uri="{BB962C8B-B14F-4D97-AF65-F5344CB8AC3E}">
        <p14:creationId xmlns:p14="http://schemas.microsoft.com/office/powerpoint/2010/main" val="2663947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C5031FE-FE1B-1342-B6C0-074B3BA97362}"/>
              </a:ext>
            </a:extLst>
          </p:cNvPr>
          <p:cNvPicPr>
            <a:picLocks noChangeAspect="1"/>
          </p:cNvPicPr>
          <p:nvPr userDrawn="1"/>
        </p:nvPicPr>
        <p:blipFill>
          <a:blip r:embed="rId3"/>
          <a:srcRect/>
          <a:stretch/>
        </p:blipFill>
        <p:spPr>
          <a:xfrm>
            <a:off x="11268" y="1"/>
            <a:ext cx="12169463" cy="6857999"/>
          </a:xfrm>
          <a:prstGeom prst="rect">
            <a:avLst/>
          </a:prstGeom>
        </p:spPr>
      </p:pic>
    </p:spTree>
    <p:extLst>
      <p:ext uri="{BB962C8B-B14F-4D97-AF65-F5344CB8AC3E}">
        <p14:creationId xmlns:p14="http://schemas.microsoft.com/office/powerpoint/2010/main" val="305816771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718FDDD-09DC-614E-BA5F-64F9C0EEBA23}"/>
              </a:ext>
            </a:extLst>
          </p:cNvPr>
          <p:cNvPicPr>
            <a:picLocks noChangeAspect="1"/>
          </p:cNvPicPr>
          <p:nvPr userDrawn="1"/>
        </p:nvPicPr>
        <p:blipFill>
          <a:blip r:embed="rId3"/>
          <a:stretch>
            <a:fillRect/>
          </a:stretch>
        </p:blipFill>
        <p:spPr>
          <a:xfrm>
            <a:off x="11268" y="0"/>
            <a:ext cx="12169464" cy="6858000"/>
          </a:xfrm>
          <a:prstGeom prst="rect">
            <a:avLst/>
          </a:prstGeom>
        </p:spPr>
      </p:pic>
    </p:spTree>
    <p:extLst>
      <p:ext uri="{BB962C8B-B14F-4D97-AF65-F5344CB8AC3E}">
        <p14:creationId xmlns:p14="http://schemas.microsoft.com/office/powerpoint/2010/main" val="425568636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C76206-6E17-B74D-B92D-4FB5AFFDDFF3}"/>
              </a:ext>
            </a:extLst>
          </p:cNvPr>
          <p:cNvPicPr>
            <a:picLocks noChangeAspect="1"/>
          </p:cNvPicPr>
          <p:nvPr userDrawn="1"/>
        </p:nvPicPr>
        <p:blipFill>
          <a:blip r:embed="rId13"/>
          <a:stretch>
            <a:fillRect/>
          </a:stretch>
        </p:blipFill>
        <p:spPr>
          <a:xfrm>
            <a:off x="1" y="5544000"/>
            <a:ext cx="12191999" cy="1152000"/>
          </a:xfrm>
          <a:prstGeom prst="rect">
            <a:avLst/>
          </a:prstGeom>
        </p:spPr>
      </p:pic>
      <p:sp>
        <p:nvSpPr>
          <p:cNvPr id="2" name="Espace réservé du titre 1">
            <a:extLst>
              <a:ext uri="{FF2B5EF4-FFF2-40B4-BE49-F238E27FC236}">
                <a16:creationId xmlns:a16="http://schemas.microsoft.com/office/drawing/2014/main" id="{797B6A4C-3D59-894B-8F8B-23465C06A15E}"/>
              </a:ext>
            </a:extLst>
          </p:cNvPr>
          <p:cNvSpPr>
            <a:spLocks noGrp="1"/>
          </p:cNvSpPr>
          <p:nvPr>
            <p:ph type="title"/>
          </p:nvPr>
        </p:nvSpPr>
        <p:spPr>
          <a:xfrm>
            <a:off x="554736" y="541032"/>
            <a:ext cx="7033368" cy="409290"/>
          </a:xfrm>
          <a:prstGeom prst="rect">
            <a:avLst/>
          </a:prstGeom>
        </p:spPr>
        <p:txBody>
          <a:bodyPr vert="horz" lIns="0" tIns="0" rIns="0" bIns="0" rtlCol="0" anchor="t" anchorCtr="0">
            <a:normAutofit/>
          </a:bodyPr>
          <a:lstStyle/>
          <a:p>
            <a:r>
              <a:rPr lang="en-GB" noProof="0"/>
              <a:t>Click to edit Master title style</a:t>
            </a:r>
          </a:p>
        </p:txBody>
      </p:sp>
      <p:sp>
        <p:nvSpPr>
          <p:cNvPr id="3" name="Espace réservé du texte 2">
            <a:extLst>
              <a:ext uri="{FF2B5EF4-FFF2-40B4-BE49-F238E27FC236}">
                <a16:creationId xmlns:a16="http://schemas.microsoft.com/office/drawing/2014/main" id="{67BA081E-7345-5D42-85A3-7758C37047E1}"/>
              </a:ext>
            </a:extLst>
          </p:cNvPr>
          <p:cNvSpPr>
            <a:spLocks noGrp="1"/>
          </p:cNvSpPr>
          <p:nvPr>
            <p:ph type="body" idx="1"/>
          </p:nvPr>
        </p:nvSpPr>
        <p:spPr>
          <a:xfrm>
            <a:off x="2051303" y="1872000"/>
            <a:ext cx="8037961" cy="4035679"/>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4B39F459-3FF9-F149-898A-CAE4F153CAFB}"/>
              </a:ext>
            </a:extLst>
          </p:cNvPr>
          <p:cNvSpPr>
            <a:spLocks noGrp="1"/>
          </p:cNvSpPr>
          <p:nvPr>
            <p:ph type="dt" sz="half" idx="2"/>
          </p:nvPr>
        </p:nvSpPr>
        <p:spPr>
          <a:xfrm>
            <a:off x="2297483" y="6419088"/>
            <a:ext cx="2743200" cy="236532"/>
          </a:xfrm>
          <a:prstGeom prst="rect">
            <a:avLst/>
          </a:prstGeom>
        </p:spPr>
        <p:txBody>
          <a:bodyPr vert="horz" lIns="0" tIns="0" rIns="0" bIns="0" rtlCol="0" anchor="t" anchorCtr="0"/>
          <a:lstStyle>
            <a:lvl1pPr algn="l">
              <a:defRPr sz="1200">
                <a:solidFill>
                  <a:schemeClr val="tx2"/>
                </a:solidFill>
              </a:defRPr>
            </a:lvl1pPr>
          </a:lstStyle>
          <a:p>
            <a:fld id="{CAC84FE3-A027-5B45-8D8C-39990A8332FD}" type="datetime1">
              <a:rPr lang="en-GB" noProof="0" smtClean="0"/>
              <a:t>30/06/2022</a:t>
            </a:fld>
            <a:endParaRPr lang="en-GB" noProof="0"/>
          </a:p>
        </p:txBody>
      </p:sp>
      <p:sp>
        <p:nvSpPr>
          <p:cNvPr id="5" name="Espace réservé du pied de page 4">
            <a:extLst>
              <a:ext uri="{FF2B5EF4-FFF2-40B4-BE49-F238E27FC236}">
                <a16:creationId xmlns:a16="http://schemas.microsoft.com/office/drawing/2014/main" id="{55C4AD98-0AFC-DE48-AEC5-68DF1DC76EC9}"/>
              </a:ext>
            </a:extLst>
          </p:cNvPr>
          <p:cNvSpPr>
            <a:spLocks noGrp="1"/>
          </p:cNvSpPr>
          <p:nvPr>
            <p:ph type="ftr" sz="quarter" idx="3"/>
          </p:nvPr>
        </p:nvSpPr>
        <p:spPr>
          <a:xfrm>
            <a:off x="554736" y="6419665"/>
            <a:ext cx="1742039" cy="235955"/>
          </a:xfrm>
          <a:prstGeom prst="rect">
            <a:avLst/>
          </a:prstGeom>
        </p:spPr>
        <p:txBody>
          <a:bodyPr vert="horz" lIns="0" tIns="0" rIns="0" bIns="0" rtlCol="0" anchor="t" anchorCtr="0"/>
          <a:lstStyle>
            <a:lvl1pPr algn="l">
              <a:defRPr sz="1200">
                <a:solidFill>
                  <a:schemeClr val="tx2"/>
                </a:solidFill>
              </a:defRPr>
            </a:lvl1pPr>
          </a:lstStyle>
          <a:p>
            <a:r>
              <a:rPr lang="en-GB" noProof="0"/>
              <a:t>SESAR JU PRESENTATION</a:t>
            </a:r>
          </a:p>
        </p:txBody>
      </p:sp>
      <p:sp>
        <p:nvSpPr>
          <p:cNvPr id="6" name="Espace réservé du numéro de diapositive 5">
            <a:extLst>
              <a:ext uri="{FF2B5EF4-FFF2-40B4-BE49-F238E27FC236}">
                <a16:creationId xmlns:a16="http://schemas.microsoft.com/office/drawing/2014/main" id="{7C0B0DF4-E951-F041-BE2E-779BA8A61509}"/>
              </a:ext>
            </a:extLst>
          </p:cNvPr>
          <p:cNvSpPr>
            <a:spLocks noGrp="1"/>
          </p:cNvSpPr>
          <p:nvPr>
            <p:ph type="sldNum" sz="quarter" idx="4"/>
          </p:nvPr>
        </p:nvSpPr>
        <p:spPr>
          <a:xfrm>
            <a:off x="8894064" y="6389752"/>
            <a:ext cx="2743200" cy="235955"/>
          </a:xfrm>
          <a:prstGeom prst="rect">
            <a:avLst/>
          </a:prstGeom>
        </p:spPr>
        <p:txBody>
          <a:bodyPr vert="horz" lIns="0" tIns="0" rIns="0" bIns="0" rtlCol="0" anchor="t" anchorCtr="0"/>
          <a:lstStyle>
            <a:lvl1pPr algn="r">
              <a:defRPr sz="1200">
                <a:solidFill>
                  <a:schemeClr val="tx2"/>
                </a:solidFill>
              </a:defRPr>
            </a:lvl1pPr>
          </a:lstStyle>
          <a:p>
            <a:fld id="{6B0C76E6-0B66-8944-91D4-A1BC6652E29F}" type="slidenum">
              <a:rPr lang="en-GB" noProof="0" smtClean="0"/>
              <a:pPr/>
              <a:t>‹N›</a:t>
            </a:fld>
            <a:endParaRPr lang="en-GB" noProof="0"/>
          </a:p>
        </p:txBody>
      </p:sp>
      <p:pic>
        <p:nvPicPr>
          <p:cNvPr id="10" name="Image 9">
            <a:extLst>
              <a:ext uri="{FF2B5EF4-FFF2-40B4-BE49-F238E27FC236}">
                <a16:creationId xmlns:a16="http://schemas.microsoft.com/office/drawing/2014/main" id="{80ED0457-E830-1148-9D7C-205ACCD5699C}"/>
              </a:ext>
            </a:extLst>
          </p:cNvPr>
          <p:cNvPicPr>
            <a:picLocks noChangeAspect="1"/>
          </p:cNvPicPr>
          <p:nvPr userDrawn="1"/>
        </p:nvPicPr>
        <p:blipFill>
          <a:blip r:embed="rId14"/>
          <a:stretch>
            <a:fillRect/>
          </a:stretch>
        </p:blipFill>
        <p:spPr>
          <a:xfrm>
            <a:off x="10089264" y="237927"/>
            <a:ext cx="1548000" cy="712394"/>
          </a:xfrm>
          <a:prstGeom prst="rect">
            <a:avLst/>
          </a:prstGeom>
        </p:spPr>
      </p:pic>
    </p:spTree>
    <p:extLst>
      <p:ext uri="{BB962C8B-B14F-4D97-AF65-F5344CB8AC3E}">
        <p14:creationId xmlns:p14="http://schemas.microsoft.com/office/powerpoint/2010/main" val="57678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35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0D6ED24-5F35-AC41-9CD3-C1E55EF28B7E}"/>
              </a:ext>
            </a:extLst>
          </p:cNvPr>
          <p:cNvPicPr>
            <a:picLocks noChangeAspect="1"/>
          </p:cNvPicPr>
          <p:nvPr userDrawn="1"/>
        </p:nvPicPr>
        <p:blipFill>
          <a:blip r:embed="rId3"/>
          <a:stretch>
            <a:fillRect/>
          </a:stretch>
        </p:blipFill>
        <p:spPr>
          <a:xfrm>
            <a:off x="11268" y="0"/>
            <a:ext cx="12169464" cy="6858000"/>
          </a:xfrm>
          <a:prstGeom prst="rect">
            <a:avLst/>
          </a:prstGeom>
        </p:spPr>
      </p:pic>
    </p:spTree>
    <p:extLst>
      <p:ext uri="{BB962C8B-B14F-4D97-AF65-F5344CB8AC3E}">
        <p14:creationId xmlns:p14="http://schemas.microsoft.com/office/powerpoint/2010/main" val="3589252657"/>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36CAE4B-7295-0043-961F-A9FB0E91915C}"/>
              </a:ext>
            </a:extLst>
          </p:cNvPr>
          <p:cNvSpPr txBox="1"/>
          <p:nvPr/>
        </p:nvSpPr>
        <p:spPr>
          <a:xfrm>
            <a:off x="114785" y="4467333"/>
            <a:ext cx="12169464" cy="707886"/>
          </a:xfrm>
          <a:prstGeom prst="rect">
            <a:avLst/>
          </a:prstGeom>
          <a:noFill/>
        </p:spPr>
        <p:txBody>
          <a:bodyPr wrap="square" rtlCol="0">
            <a:spAutoFit/>
          </a:bodyPr>
          <a:lstStyle/>
          <a:p>
            <a:pPr algn="ctr"/>
            <a:r>
              <a:rPr lang="en-GB" sz="2000" b="1">
                <a:solidFill>
                  <a:schemeClr val="accent5"/>
                </a:solidFill>
              </a:rPr>
              <a:t>Gianluca Corraro (CIRA)</a:t>
            </a:r>
            <a:r>
              <a:rPr lang="en-GB" sz="2000" b="1" dirty="0">
                <a:solidFill>
                  <a:schemeClr val="accent5"/>
                </a:solidFill>
              </a:rPr>
              <a:t> </a:t>
            </a:r>
            <a:endParaRPr lang="en-GB" sz="2000" dirty="0">
              <a:solidFill>
                <a:schemeClr val="accent5"/>
              </a:solidFill>
            </a:endParaRPr>
          </a:p>
          <a:p>
            <a:pPr algn="ctr"/>
            <a:r>
              <a:rPr lang="en-GB" sz="2000" b="1" dirty="0">
                <a:solidFill>
                  <a:schemeClr val="accent5"/>
                </a:solidFill>
              </a:rPr>
              <a:t>01 July 2022</a:t>
            </a:r>
            <a:endParaRPr lang="en-GB" sz="2000" dirty="0">
              <a:solidFill>
                <a:schemeClr val="accent5"/>
              </a:solidFill>
            </a:endParaRPr>
          </a:p>
        </p:txBody>
      </p:sp>
      <p:pic>
        <p:nvPicPr>
          <p:cNvPr id="4" name="Immagine 3">
            <a:extLst>
              <a:ext uri="{FF2B5EF4-FFF2-40B4-BE49-F238E27FC236}">
                <a16:creationId xmlns:a16="http://schemas.microsoft.com/office/drawing/2014/main" id="{84F3AD6A-33FE-456C-957F-9FC8A4252463}"/>
              </a:ext>
            </a:extLst>
          </p:cNvPr>
          <p:cNvPicPr>
            <a:picLocks noChangeAspect="1"/>
          </p:cNvPicPr>
          <p:nvPr/>
        </p:nvPicPr>
        <p:blipFill>
          <a:blip r:embed="rId2"/>
          <a:stretch>
            <a:fillRect/>
          </a:stretch>
        </p:blipFill>
        <p:spPr>
          <a:xfrm>
            <a:off x="3134787" y="1682781"/>
            <a:ext cx="6362896" cy="2080667"/>
          </a:xfrm>
          <a:prstGeom prst="rect">
            <a:avLst/>
          </a:prstGeom>
        </p:spPr>
      </p:pic>
      <p:sp>
        <p:nvSpPr>
          <p:cNvPr id="5" name="ZoneTexte 2">
            <a:extLst>
              <a:ext uri="{FF2B5EF4-FFF2-40B4-BE49-F238E27FC236}">
                <a16:creationId xmlns:a16="http://schemas.microsoft.com/office/drawing/2014/main" id="{A42B50A8-3154-490A-982A-0402BCF4864C}"/>
              </a:ext>
            </a:extLst>
          </p:cNvPr>
          <p:cNvSpPr txBox="1"/>
          <p:nvPr/>
        </p:nvSpPr>
        <p:spPr>
          <a:xfrm>
            <a:off x="0" y="3898557"/>
            <a:ext cx="12169464" cy="523220"/>
          </a:xfrm>
          <a:prstGeom prst="rect">
            <a:avLst/>
          </a:prstGeom>
          <a:noFill/>
        </p:spPr>
        <p:txBody>
          <a:bodyPr wrap="square" rtlCol="0">
            <a:spAutoFit/>
          </a:bodyPr>
          <a:lstStyle/>
          <a:p>
            <a:pPr algn="ctr"/>
            <a:r>
              <a:rPr lang="en-GB" sz="2800" b="1" dirty="0">
                <a:solidFill>
                  <a:schemeClr val="accent5"/>
                </a:solidFill>
              </a:rPr>
              <a:t>Remain Well Clear Concept</a:t>
            </a:r>
            <a:endParaRPr lang="en-GB" sz="2800" dirty="0">
              <a:solidFill>
                <a:schemeClr val="accent5"/>
              </a:solidFill>
            </a:endParaRPr>
          </a:p>
        </p:txBody>
      </p:sp>
    </p:spTree>
    <p:extLst>
      <p:ext uri="{BB962C8B-B14F-4D97-AF65-F5344CB8AC3E}">
        <p14:creationId xmlns:p14="http://schemas.microsoft.com/office/powerpoint/2010/main" val="397390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7101C01-DE6C-244C-B069-74E68B6F5C8B}"/>
              </a:ext>
            </a:extLst>
          </p:cNvPr>
          <p:cNvSpPr txBox="1"/>
          <p:nvPr/>
        </p:nvSpPr>
        <p:spPr>
          <a:xfrm>
            <a:off x="11268" y="2941687"/>
            <a:ext cx="12169464" cy="974626"/>
          </a:xfrm>
          <a:prstGeom prst="rect">
            <a:avLst/>
          </a:prstGeom>
          <a:noFill/>
        </p:spPr>
        <p:txBody>
          <a:bodyPr wrap="square" lIns="0" tIns="0" rIns="0" bIns="0" rtlCol="0">
            <a:spAutoFit/>
          </a:bodyPr>
          <a:lstStyle/>
          <a:p>
            <a:pPr algn="ctr">
              <a:lnSpc>
                <a:spcPts val="3820"/>
              </a:lnSpc>
            </a:pPr>
            <a:r>
              <a:rPr lang="fr-BE" sz="3600" dirty="0"/>
              <a:t>THANK YOU FOR </a:t>
            </a:r>
          </a:p>
          <a:p>
            <a:pPr algn="ctr">
              <a:lnSpc>
                <a:spcPts val="3820"/>
              </a:lnSpc>
            </a:pPr>
            <a:r>
              <a:rPr lang="fr-BE" sz="3600" dirty="0"/>
              <a:t>YOUR ATTENTION</a:t>
            </a:r>
            <a:endParaRPr lang="fr-BE" sz="3600" dirty="0">
              <a:effectLst/>
            </a:endParaRPr>
          </a:p>
        </p:txBody>
      </p:sp>
    </p:spTree>
    <p:extLst>
      <p:ext uri="{BB962C8B-B14F-4D97-AF65-F5344CB8AC3E}">
        <p14:creationId xmlns:p14="http://schemas.microsoft.com/office/powerpoint/2010/main" val="396324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p:txBody>
          <a:bodyPr/>
          <a:lstStyle/>
          <a:p>
            <a:fld id="{6B0C76E6-0B66-8944-91D4-A1BC6652E29F}" type="slidenum">
              <a:rPr lang="fr-FR" smtClean="0"/>
              <a:t>2</a:t>
            </a:fld>
            <a:endParaRPr lang="fr-FR"/>
          </a:p>
        </p:txBody>
      </p:sp>
      <p:pic>
        <p:nvPicPr>
          <p:cNvPr id="7" name="Immagine 6">
            <a:extLst>
              <a:ext uri="{FF2B5EF4-FFF2-40B4-BE49-F238E27FC236}">
                <a16:creationId xmlns:a16="http://schemas.microsoft.com/office/drawing/2014/main" id="{71E165DA-7834-458B-953A-2E44656F7DE2}"/>
              </a:ext>
            </a:extLst>
          </p:cNvPr>
          <p:cNvPicPr>
            <a:picLocks noChangeAspect="1"/>
          </p:cNvPicPr>
          <p:nvPr/>
        </p:nvPicPr>
        <p:blipFill rotWithShape="1">
          <a:blip r:embed="rId2"/>
          <a:srcRect l="8000" r="13734"/>
          <a:stretch/>
        </p:blipFill>
        <p:spPr>
          <a:xfrm>
            <a:off x="6952597" y="3125796"/>
            <a:ext cx="4285673" cy="3126567"/>
          </a:xfrm>
          <a:prstGeom prst="rect">
            <a:avLst/>
          </a:prstGeom>
        </p:spPr>
      </p:pic>
      <p:sp>
        <p:nvSpPr>
          <p:cNvPr id="8" name="Rettangolo 7">
            <a:extLst>
              <a:ext uri="{FF2B5EF4-FFF2-40B4-BE49-F238E27FC236}">
                <a16:creationId xmlns:a16="http://schemas.microsoft.com/office/drawing/2014/main" id="{82857F9D-9FBE-4BA8-96C4-D6083B726738}"/>
              </a:ext>
            </a:extLst>
          </p:cNvPr>
          <p:cNvSpPr/>
          <p:nvPr/>
        </p:nvSpPr>
        <p:spPr>
          <a:xfrm>
            <a:off x="24227" y="567023"/>
            <a:ext cx="6197146" cy="523220"/>
          </a:xfrm>
          <a:prstGeom prst="rect">
            <a:avLst/>
          </a:prstGeom>
        </p:spPr>
        <p:txBody>
          <a:bodyPr vert="horz" lIns="91440" tIns="45720" rIns="91440" bIns="45720" rtlCol="0" anchor="t" anchorCtr="0">
            <a:normAutofit fontScale="85000" lnSpcReduction="10000"/>
          </a:bodyPr>
          <a:lstStyle/>
          <a:p>
            <a:pPr defTabSz="457200">
              <a:spcBef>
                <a:spcPct val="0"/>
              </a:spcBef>
            </a:pPr>
            <a:r>
              <a:rPr lang="it-IT" sz="3200" b="1" i="1" dirty="0">
                <a:solidFill>
                  <a:srgbClr val="4E88C7"/>
                </a:solidFill>
                <a:cs typeface="Calibri"/>
              </a:rPr>
              <a:t>Remain </a:t>
            </a:r>
            <a:r>
              <a:rPr lang="it-IT" sz="3200" b="1" i="1" dirty="0" err="1">
                <a:solidFill>
                  <a:srgbClr val="4E88C7"/>
                </a:solidFill>
                <a:cs typeface="Calibri"/>
              </a:rPr>
              <a:t>Well</a:t>
            </a:r>
            <a:r>
              <a:rPr lang="it-IT" sz="3200" b="1" i="1" dirty="0">
                <a:solidFill>
                  <a:srgbClr val="4E88C7"/>
                </a:solidFill>
                <a:cs typeface="Calibri"/>
              </a:rPr>
              <a:t> Clear High Level </a:t>
            </a:r>
            <a:r>
              <a:rPr lang="it-IT" sz="3200" b="1" i="1" dirty="0" err="1">
                <a:solidFill>
                  <a:srgbClr val="4E88C7"/>
                </a:solidFill>
                <a:cs typeface="Calibri"/>
              </a:rPr>
              <a:t>Objective</a:t>
            </a:r>
            <a:endParaRPr lang="it-IT" sz="3200" b="1" i="1" dirty="0">
              <a:solidFill>
                <a:srgbClr val="4E88C7"/>
              </a:solidFill>
              <a:cs typeface="Calibri"/>
            </a:endParaRPr>
          </a:p>
        </p:txBody>
      </p:sp>
      <p:sp>
        <p:nvSpPr>
          <p:cNvPr id="9" name="Rettangolo 8">
            <a:extLst>
              <a:ext uri="{FF2B5EF4-FFF2-40B4-BE49-F238E27FC236}">
                <a16:creationId xmlns:a16="http://schemas.microsoft.com/office/drawing/2014/main" id="{11A8767A-B682-40B6-A494-8F1A00F1272A}"/>
              </a:ext>
            </a:extLst>
          </p:cNvPr>
          <p:cNvSpPr/>
          <p:nvPr/>
        </p:nvSpPr>
        <p:spPr>
          <a:xfrm>
            <a:off x="172527" y="1381968"/>
            <a:ext cx="10898595" cy="1477328"/>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E88C7">
                    <a:lumMod val="75000"/>
                  </a:srgbClr>
                </a:solidFill>
                <a:effectLst/>
                <a:uLnTx/>
                <a:uFillTx/>
              </a:rPr>
              <a:t>REMAIN WELL CLEAR: TACTICAL LAYER OF CONFLICT MANAGEMENT </a:t>
            </a:r>
          </a:p>
          <a:p>
            <a:pPr marL="0" marR="0" lvl="0" indent="0" defTabSz="457200" eaLnBrk="0" fontAlgn="base" latinLnBrk="0" hangingPunct="0">
              <a:lnSpc>
                <a:spcPct val="100000"/>
              </a:lnSpc>
              <a:spcBef>
                <a:spcPct val="0"/>
              </a:spcBef>
              <a:spcAft>
                <a:spcPct val="0"/>
              </a:spcAft>
              <a:buClrTx/>
              <a:buSzTx/>
              <a:buFontTx/>
              <a:buNone/>
              <a:tabLst/>
              <a:defRPr/>
            </a:pPr>
            <a:r>
              <a:rPr kumimoji="0" lang="en-GB" altLang="it-IT" sz="1800" b="0" i="0" u="none" strike="noStrike" kern="0" cap="none" spc="0" normalizeH="0" baseline="0" noProof="0" dirty="0">
                <a:ln>
                  <a:noFill/>
                </a:ln>
                <a:solidFill>
                  <a:srgbClr val="073182"/>
                </a:solidFill>
                <a:effectLst/>
                <a:uLnTx/>
                <a:uFillTx/>
                <a:ea typeface="Calibri" panose="020F0502020204030204" pitchFamily="34" charset="0"/>
                <a:cs typeface="Times New Roman" panose="02020603050405020304" pitchFamily="18" charset="0"/>
              </a:rPr>
              <a:t>The </a:t>
            </a:r>
            <a:r>
              <a:rPr kumimoji="0" lang="en-GB" altLang="it-IT" sz="1800" b="0" i="0" u="none" strike="noStrike" kern="0" cap="none" spc="0" normalizeH="0" baseline="0" noProof="0" dirty="0" err="1">
                <a:ln>
                  <a:noFill/>
                </a:ln>
                <a:solidFill>
                  <a:srgbClr val="073182"/>
                </a:solidFill>
                <a:effectLst/>
                <a:uLnTx/>
                <a:uFillTx/>
                <a:ea typeface="Calibri" panose="020F0502020204030204" pitchFamily="34" charset="0"/>
                <a:cs typeface="Times New Roman" panose="02020603050405020304" pitchFamily="18" charset="0"/>
              </a:rPr>
              <a:t>URClearED</a:t>
            </a:r>
            <a:r>
              <a:rPr kumimoji="0" lang="en-GB" altLang="it-IT" sz="1800" b="0" i="0" u="none" strike="noStrike" kern="0" cap="none" spc="0" normalizeH="0" baseline="0" noProof="0" dirty="0">
                <a:ln>
                  <a:noFill/>
                </a:ln>
                <a:solidFill>
                  <a:srgbClr val="073182"/>
                </a:solidFill>
                <a:effectLst/>
                <a:uLnTx/>
                <a:uFillTx/>
                <a:ea typeface="Calibri" panose="020F0502020204030204" pitchFamily="34" charset="0"/>
                <a:cs typeface="Times New Roman" panose="02020603050405020304" pitchFamily="18" charset="0"/>
              </a:rPr>
              <a:t> solution is focused on </a:t>
            </a:r>
            <a:r>
              <a:rPr kumimoji="0" lang="en-US" altLang="it-IT" sz="1800" b="0" i="0" u="none" strike="noStrike" kern="0" cap="none" spc="0" normalizeH="0" baseline="0" noProof="0" dirty="0">
                <a:ln>
                  <a:noFill/>
                </a:ln>
                <a:solidFill>
                  <a:srgbClr val="073182"/>
                </a:solidFill>
                <a:effectLst/>
                <a:uLnTx/>
                <a:uFillTx/>
                <a:ea typeface="Calibri" panose="020F0502020204030204" pitchFamily="34" charset="0"/>
                <a:cs typeface="Times New Roman" panose="02020603050405020304" pitchFamily="18" charset="0"/>
              </a:rPr>
              <a:t>the RWC function to support the remote pilot in her/his responsibilities with regards to the rule of the air “</a:t>
            </a:r>
            <a:r>
              <a:rPr kumimoji="0" lang="en-US" altLang="it-IT" sz="1800" b="0" i="1" u="none" strike="noStrike" kern="0" cap="none" spc="0" normalizeH="0" baseline="0" noProof="0" dirty="0">
                <a:ln>
                  <a:noFill/>
                </a:ln>
                <a:solidFill>
                  <a:srgbClr val="073182"/>
                </a:solidFill>
                <a:effectLst/>
                <a:uLnTx/>
                <a:uFillTx/>
                <a:ea typeface="Calibri" panose="020F0502020204030204" pitchFamily="34" charset="0"/>
                <a:cs typeface="Times New Roman" panose="02020603050405020304" pitchFamily="18" charset="0"/>
              </a:rPr>
              <a:t>An aircraft shall not be operated in such proximity to other aircraft as to create a collision hazard</a:t>
            </a:r>
            <a:r>
              <a:rPr kumimoji="0" lang="en-US" altLang="it-IT" sz="1800" b="0" i="0" u="none" strike="noStrike" kern="0" cap="none" spc="0" normalizeH="0" baseline="0" noProof="0" dirty="0">
                <a:ln>
                  <a:noFill/>
                </a:ln>
                <a:solidFill>
                  <a:srgbClr val="073182"/>
                </a:solidFill>
                <a:effectLst/>
                <a:uLnTx/>
                <a:uFillTx/>
                <a:ea typeface="Calibri" panose="020F0502020204030204" pitchFamily="34" charset="0"/>
                <a:cs typeface="Times New Roman" panose="02020603050405020304" pitchFamily="18" charset="0"/>
              </a:rPr>
              <a:t>”, as stated in the ICAO Annex II, section §3.2. </a:t>
            </a:r>
            <a:r>
              <a:rPr kumimoji="0" lang="en-GB" altLang="it-IT" sz="1800" b="0" i="0" u="none" strike="noStrike" kern="0" cap="none" spc="0" normalizeH="0" baseline="0" noProof="0" dirty="0">
                <a:ln>
                  <a:noFill/>
                </a:ln>
                <a:solidFill>
                  <a:srgbClr val="073182"/>
                </a:solidFill>
                <a:effectLst/>
                <a:uLnTx/>
                <a:uFillTx/>
                <a:ea typeface="Calibri" panose="020F0502020204030204" pitchFamily="34" charset="0"/>
                <a:cs typeface="Times New Roman" panose="02020603050405020304" pitchFamily="18" charset="0"/>
              </a:rPr>
              <a:t>In this context, the RWC function will support the RPAS pilot to avoid the violation of a well-clear volume for any conflicting intruder. </a:t>
            </a:r>
            <a:endParaRPr kumimoji="0" lang="it-IT" sz="1800" b="0" i="0" u="none" strike="noStrike" kern="0" cap="none" spc="0" normalizeH="0" baseline="0" noProof="0" dirty="0">
              <a:ln>
                <a:noFill/>
              </a:ln>
              <a:solidFill>
                <a:srgbClr val="073182"/>
              </a:solidFill>
              <a:effectLst/>
              <a:uLnTx/>
              <a:uFillTx/>
            </a:endParaRPr>
          </a:p>
        </p:txBody>
      </p:sp>
      <p:sp>
        <p:nvSpPr>
          <p:cNvPr id="10" name="Rettangolo 9">
            <a:extLst>
              <a:ext uri="{FF2B5EF4-FFF2-40B4-BE49-F238E27FC236}">
                <a16:creationId xmlns:a16="http://schemas.microsoft.com/office/drawing/2014/main" id="{702CE904-8C4E-4E7A-A39F-897DDAB4DDF8}"/>
              </a:ext>
            </a:extLst>
          </p:cNvPr>
          <p:cNvSpPr/>
          <p:nvPr/>
        </p:nvSpPr>
        <p:spPr>
          <a:xfrm>
            <a:off x="423992" y="3542040"/>
            <a:ext cx="6490181" cy="2585323"/>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err="1">
                <a:ln>
                  <a:noFill/>
                </a:ln>
                <a:solidFill>
                  <a:srgbClr val="4E88C7">
                    <a:lumMod val="75000"/>
                  </a:srgbClr>
                </a:solidFill>
                <a:effectLst/>
                <a:uLnTx/>
                <a:uFillTx/>
              </a:rPr>
              <a:t>Conflicting</a:t>
            </a:r>
            <a:r>
              <a:rPr kumimoji="0" lang="it-IT" sz="1800" b="1" i="0" u="none" strike="noStrike" kern="0" cap="none" spc="0" normalizeH="0" baseline="0" noProof="0" dirty="0">
                <a:ln>
                  <a:noFill/>
                </a:ln>
                <a:solidFill>
                  <a:srgbClr val="4E88C7">
                    <a:lumMod val="75000"/>
                  </a:srgbClr>
                </a:solidFill>
                <a:effectLst/>
                <a:uLnTx/>
                <a:uFillTx/>
              </a:rPr>
              <a:t> intruder</a:t>
            </a:r>
            <a:r>
              <a:rPr kumimoji="0" lang="it-IT" sz="1800" b="0" i="0" u="none" strike="noStrike" kern="0" cap="none" spc="0" normalizeH="0" baseline="0" noProof="0" dirty="0">
                <a:ln>
                  <a:noFill/>
                </a:ln>
                <a:solidFill>
                  <a:srgbClr val="000000"/>
                </a:solidFill>
                <a:effectLst/>
                <a:uLnTx/>
                <a:uFillTx/>
              </a:rPr>
              <a:t>: </a:t>
            </a:r>
            <a:r>
              <a:rPr kumimoji="0" lang="en-GB" altLang="it-IT" sz="18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For each surrounding traffic track, a conflicting </a:t>
            </a:r>
            <a:r>
              <a:rPr kumimoji="0" lang="en-US" sz="1800" b="0" i="0" u="none" strike="noStrike" kern="0" cap="none" spc="0" normalizeH="0" baseline="0" noProof="0" dirty="0">
                <a:ln>
                  <a:noFill/>
                </a:ln>
                <a:solidFill>
                  <a:srgbClr val="05225B"/>
                </a:solidFill>
                <a:effectLst/>
                <a:uLnTx/>
                <a:uFillTx/>
              </a:rPr>
              <a:t>intruder is any aircraft for which it is predicted </a:t>
            </a:r>
            <a:r>
              <a:rPr kumimoji="0" lang="en-GB" altLang="it-IT" sz="18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an estimated loss of well clear (</a:t>
            </a:r>
            <a:r>
              <a:rPr kumimoji="0" lang="en-GB" altLang="it-IT" sz="1800" b="0" i="0" u="none" strike="noStrike" kern="0" cap="none" spc="0" normalizeH="0" baseline="0" noProof="0" dirty="0" err="1">
                <a:ln>
                  <a:noFill/>
                </a:ln>
                <a:solidFill>
                  <a:srgbClr val="05225B"/>
                </a:solidFill>
                <a:effectLst/>
                <a:uLnTx/>
                <a:uFillTx/>
                <a:ea typeface="Calibri" panose="020F0502020204030204" pitchFamily="34" charset="0"/>
                <a:cs typeface="Times New Roman" panose="02020603050405020304" pitchFamily="18" charset="0"/>
              </a:rPr>
              <a:t>LoWC</a:t>
            </a:r>
            <a:r>
              <a:rPr kumimoji="0" lang="en-GB" altLang="it-IT" sz="18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 within a given look ahead time</a:t>
            </a:r>
            <a:r>
              <a:rPr kumimoji="0" lang="en-US" sz="1800" b="0" i="0" u="none" strike="noStrike" kern="0" cap="none" spc="0" normalizeH="0" baseline="0" noProof="0" dirty="0">
                <a:ln>
                  <a:noFill/>
                </a:ln>
                <a:solidFill>
                  <a:srgbClr val="05225B"/>
                </a:solidFill>
                <a:effectLst/>
                <a:uLnTx/>
                <a:uFillTx/>
              </a:rPr>
              <a:t>.</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5225B"/>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err="1">
                <a:ln>
                  <a:noFill/>
                </a:ln>
                <a:solidFill>
                  <a:srgbClr val="4E88C7">
                    <a:lumMod val="75000"/>
                  </a:srgbClr>
                </a:solidFill>
                <a:effectLst/>
                <a:uLnTx/>
                <a:uFillTx/>
              </a:rPr>
              <a:t>Well</a:t>
            </a:r>
            <a:r>
              <a:rPr kumimoji="0" lang="it-IT" sz="1800" b="1" i="0" u="none" strike="noStrike" kern="0" cap="none" spc="0" normalizeH="0" baseline="0" noProof="0" dirty="0">
                <a:ln>
                  <a:noFill/>
                </a:ln>
                <a:solidFill>
                  <a:srgbClr val="4E88C7">
                    <a:lumMod val="75000"/>
                  </a:srgbClr>
                </a:solidFill>
                <a:effectLst/>
                <a:uLnTx/>
                <a:uFillTx/>
              </a:rPr>
              <a:t> Clear Volume </a:t>
            </a:r>
            <a:r>
              <a:rPr kumimoji="0" lang="it-IT" sz="1800" b="0" i="0" u="none" strike="noStrike" kern="0" cap="none" spc="0" normalizeH="0" baseline="0" noProof="0" dirty="0" err="1">
                <a:ln>
                  <a:noFill/>
                </a:ln>
                <a:solidFill>
                  <a:srgbClr val="05225B"/>
                </a:solidFill>
                <a:effectLst/>
                <a:uLnTx/>
                <a:uFillTx/>
                <a:cs typeface="Times New Roman" panose="02020603050405020304" pitchFamily="18" charset="0"/>
              </a:rPr>
              <a:t>is</a:t>
            </a:r>
            <a:r>
              <a:rPr kumimoji="0" lang="it-IT" sz="1800" b="0" i="0" u="none" strike="noStrike" kern="0" cap="none" spc="0" normalizeH="0" baseline="0" noProof="0" dirty="0">
                <a:ln>
                  <a:noFill/>
                </a:ln>
                <a:solidFill>
                  <a:srgbClr val="05225B"/>
                </a:solidFill>
                <a:effectLst/>
                <a:uLnTx/>
                <a:uFillTx/>
                <a:cs typeface="Times New Roman" panose="02020603050405020304" pitchFamily="18" charset="0"/>
              </a:rPr>
              <a:t> a volume </a:t>
            </a:r>
            <a:r>
              <a:rPr kumimoji="0" lang="en-US" sz="1800" b="0" i="0" u="none" strike="noStrike" kern="0" cap="none" spc="0" normalizeH="0" baseline="0" noProof="0" dirty="0">
                <a:ln>
                  <a:noFill/>
                </a:ln>
                <a:solidFill>
                  <a:srgbClr val="05225B"/>
                </a:solidFill>
                <a:effectLst/>
                <a:uLnTx/>
                <a:uFillTx/>
                <a:cs typeface="Times New Roman" panose="02020603050405020304" pitchFamily="18" charset="0"/>
              </a:rPr>
              <a:t>around each intruder that shall be not violated to avoid a Loss-of-Well Clear condition. In this context, the Well Clear Volume is quantitatively defined using horizontal thresholds, both spatial and temporal, and a vertical spatial threshold.</a:t>
            </a:r>
            <a:endParaRPr kumimoji="0" lang="it-IT" sz="1800" b="0" i="0" u="none" strike="noStrike" kern="0" cap="none" spc="0" normalizeH="0" baseline="0" noProof="0" dirty="0">
              <a:ln>
                <a:noFill/>
              </a:ln>
              <a:solidFill>
                <a:srgbClr val="05225B"/>
              </a:solidFill>
              <a:effectLst/>
              <a:uLnTx/>
              <a:uFillTx/>
              <a:cs typeface="Times New Roman" panose="02020603050405020304" pitchFamily="18" charset="0"/>
            </a:endParaRPr>
          </a:p>
        </p:txBody>
      </p:sp>
    </p:spTree>
    <p:extLst>
      <p:ext uri="{BB962C8B-B14F-4D97-AF65-F5344CB8AC3E}">
        <p14:creationId xmlns:p14="http://schemas.microsoft.com/office/powerpoint/2010/main" val="341445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p:txBody>
          <a:bodyPr/>
          <a:lstStyle/>
          <a:p>
            <a:fld id="{6B0C76E6-0B66-8944-91D4-A1BC6652E29F}" type="slidenum">
              <a:rPr lang="fr-FR" smtClean="0"/>
              <a:t>3</a:t>
            </a:fld>
            <a:endParaRPr lang="fr-FR"/>
          </a:p>
        </p:txBody>
      </p:sp>
      <p:sp>
        <p:nvSpPr>
          <p:cNvPr id="11" name="Titolo 1">
            <a:extLst>
              <a:ext uri="{FF2B5EF4-FFF2-40B4-BE49-F238E27FC236}">
                <a16:creationId xmlns:a16="http://schemas.microsoft.com/office/drawing/2014/main" id="{B8D03972-7E57-4FF5-9A34-9189CAFBCFED}"/>
              </a:ext>
            </a:extLst>
          </p:cNvPr>
          <p:cNvSpPr txBox="1">
            <a:spLocks/>
          </p:cNvSpPr>
          <p:nvPr/>
        </p:nvSpPr>
        <p:spPr>
          <a:xfrm>
            <a:off x="176362" y="560929"/>
            <a:ext cx="8058727" cy="639922"/>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a:ln>
                  <a:noFill/>
                </a:ln>
                <a:solidFill>
                  <a:srgbClr val="4E88C7"/>
                </a:solidFill>
                <a:effectLst/>
                <a:uLnTx/>
                <a:uFillTx/>
                <a:latin typeface="Calibri"/>
                <a:ea typeface="+mj-ea"/>
                <a:cs typeface="Calibri"/>
              </a:rPr>
              <a:t>RWC Concept</a:t>
            </a:r>
            <a:endParaRPr kumimoji="0" lang="it-IT" sz="3200" b="1" i="1" u="none" strike="noStrike" kern="1200" cap="none" spc="0" normalizeH="0" baseline="0" noProof="0" dirty="0">
              <a:ln>
                <a:noFill/>
              </a:ln>
              <a:solidFill>
                <a:srgbClr val="4E88C7"/>
              </a:solidFill>
              <a:effectLst/>
              <a:uLnTx/>
              <a:uFillTx/>
              <a:latin typeface="Calibri"/>
              <a:ea typeface="+mj-ea"/>
              <a:cs typeface="Calibri"/>
            </a:endParaRPr>
          </a:p>
        </p:txBody>
      </p:sp>
      <p:grpSp>
        <p:nvGrpSpPr>
          <p:cNvPr id="2" name="Gruppo 1">
            <a:extLst>
              <a:ext uri="{FF2B5EF4-FFF2-40B4-BE49-F238E27FC236}">
                <a16:creationId xmlns:a16="http://schemas.microsoft.com/office/drawing/2014/main" id="{46B3F8A6-E15B-4744-8CF7-C33F053AB495}"/>
              </a:ext>
            </a:extLst>
          </p:cNvPr>
          <p:cNvGrpSpPr/>
          <p:nvPr/>
        </p:nvGrpSpPr>
        <p:grpSpPr>
          <a:xfrm>
            <a:off x="1425755" y="2018272"/>
            <a:ext cx="8809921" cy="4069801"/>
            <a:chOff x="181023" y="2100314"/>
            <a:chExt cx="8809921" cy="4069801"/>
          </a:xfrm>
        </p:grpSpPr>
        <p:pic>
          <p:nvPicPr>
            <p:cNvPr id="12" name="Immagine 11">
              <a:extLst>
                <a:ext uri="{FF2B5EF4-FFF2-40B4-BE49-F238E27FC236}">
                  <a16:creationId xmlns:a16="http://schemas.microsoft.com/office/drawing/2014/main" id="{44D44F58-FD20-4AE8-A589-40641797C98A}"/>
                </a:ext>
              </a:extLst>
            </p:cNvPr>
            <p:cNvPicPr>
              <a:picLocks noChangeAspect="1"/>
            </p:cNvPicPr>
            <p:nvPr/>
          </p:nvPicPr>
          <p:blipFill>
            <a:blip r:embed="rId2"/>
            <a:stretch>
              <a:fillRect/>
            </a:stretch>
          </p:blipFill>
          <p:spPr>
            <a:xfrm>
              <a:off x="181023" y="2100314"/>
              <a:ext cx="8809921" cy="4069801"/>
            </a:xfrm>
            <a:prstGeom prst="rect">
              <a:avLst/>
            </a:prstGeom>
          </p:spPr>
        </p:pic>
        <p:sp>
          <p:nvSpPr>
            <p:cNvPr id="13" name="Ovale 12">
              <a:extLst>
                <a:ext uri="{FF2B5EF4-FFF2-40B4-BE49-F238E27FC236}">
                  <a16:creationId xmlns:a16="http://schemas.microsoft.com/office/drawing/2014/main" id="{C3BCF6F3-83CC-4205-AD62-B8730C1FB00B}"/>
                </a:ext>
              </a:extLst>
            </p:cNvPr>
            <p:cNvSpPr/>
            <p:nvPr/>
          </p:nvSpPr>
          <p:spPr>
            <a:xfrm>
              <a:off x="3275861" y="3070966"/>
              <a:ext cx="3700672" cy="2466109"/>
            </a:xfrm>
            <a:prstGeom prst="ellipse">
              <a:avLst/>
            </a:prstGeom>
            <a:noFill/>
            <a:ln w="539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4" name="CasellaDiTesto 13">
            <a:extLst>
              <a:ext uri="{FF2B5EF4-FFF2-40B4-BE49-F238E27FC236}">
                <a16:creationId xmlns:a16="http://schemas.microsoft.com/office/drawing/2014/main" id="{029A807C-DA2E-4F48-B82D-E0C424919047}"/>
              </a:ext>
            </a:extLst>
          </p:cNvPr>
          <p:cNvSpPr txBox="1"/>
          <p:nvPr/>
        </p:nvSpPr>
        <p:spPr>
          <a:xfrm>
            <a:off x="395855" y="1192124"/>
            <a:ext cx="3957781" cy="521898"/>
          </a:xfrm>
          <a:prstGeom prst="rect">
            <a:avLst/>
          </a:prstGeom>
        </p:spPr>
        <p:txBody>
          <a:bodyPr wrap="square" rtlCol="0">
            <a:normAutofit/>
          </a:bodyPr>
          <a:lstStyle/>
          <a:p>
            <a:pPr defTabSz="457200"/>
            <a:r>
              <a:rPr lang="it-IT" sz="2200" b="1" u="sng" dirty="0">
                <a:solidFill>
                  <a:srgbClr val="05225B">
                    <a:lumMod val="90000"/>
                    <a:lumOff val="10000"/>
                  </a:srgbClr>
                </a:solidFill>
                <a:cs typeface="Calibri"/>
              </a:rPr>
              <a:t>FUNCTIONAL CONTEXT</a:t>
            </a:r>
          </a:p>
        </p:txBody>
      </p:sp>
    </p:spTree>
    <p:extLst>
      <p:ext uri="{BB962C8B-B14F-4D97-AF65-F5344CB8AC3E}">
        <p14:creationId xmlns:p14="http://schemas.microsoft.com/office/powerpoint/2010/main" val="354652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p:txBody>
          <a:bodyPr/>
          <a:lstStyle/>
          <a:p>
            <a:fld id="{6B0C76E6-0B66-8944-91D4-A1BC6652E29F}" type="slidenum">
              <a:rPr lang="fr-FR" smtClean="0"/>
              <a:t>4</a:t>
            </a:fld>
            <a:endParaRPr lang="fr-FR"/>
          </a:p>
        </p:txBody>
      </p:sp>
      <p:sp>
        <p:nvSpPr>
          <p:cNvPr id="11" name="Rettangolo 10">
            <a:extLst>
              <a:ext uri="{FF2B5EF4-FFF2-40B4-BE49-F238E27FC236}">
                <a16:creationId xmlns:a16="http://schemas.microsoft.com/office/drawing/2014/main" id="{5CF03D64-615D-4C30-9DAC-1D7D08C86332}"/>
              </a:ext>
            </a:extLst>
          </p:cNvPr>
          <p:cNvSpPr/>
          <p:nvPr/>
        </p:nvSpPr>
        <p:spPr>
          <a:xfrm>
            <a:off x="332066" y="1040808"/>
            <a:ext cx="3268202" cy="461665"/>
          </a:xfrm>
          <a:prstGeom prst="rect">
            <a:avLst/>
          </a:prstGeom>
        </p:spPr>
        <p:txBody>
          <a:bodyPr wrap="none">
            <a:spAutoFit/>
          </a:bodyPr>
          <a:lstStyle/>
          <a:p>
            <a:pPr algn="just" defTabSz="457200"/>
            <a:r>
              <a:rPr lang="en-GB" sz="2400" b="1" u="sng" dirty="0">
                <a:solidFill>
                  <a:srgbClr val="05225B">
                    <a:lumMod val="90000"/>
                    <a:lumOff val="10000"/>
                  </a:srgbClr>
                </a:solidFill>
                <a:cs typeface="Calibri"/>
              </a:rPr>
              <a:t>OPERATIONAL CONTEXT</a:t>
            </a:r>
          </a:p>
        </p:txBody>
      </p:sp>
      <p:grpSp>
        <p:nvGrpSpPr>
          <p:cNvPr id="2" name="Gruppo 1">
            <a:extLst>
              <a:ext uri="{FF2B5EF4-FFF2-40B4-BE49-F238E27FC236}">
                <a16:creationId xmlns:a16="http://schemas.microsoft.com/office/drawing/2014/main" id="{4966E476-2AB7-4BB4-B8A3-9F0C3ED32E00}"/>
              </a:ext>
            </a:extLst>
          </p:cNvPr>
          <p:cNvGrpSpPr/>
          <p:nvPr/>
        </p:nvGrpSpPr>
        <p:grpSpPr>
          <a:xfrm>
            <a:off x="1785371" y="1559482"/>
            <a:ext cx="9342705" cy="4802021"/>
            <a:chOff x="223990" y="1624404"/>
            <a:chExt cx="8781691" cy="4628179"/>
          </a:xfrm>
        </p:grpSpPr>
        <p:grpSp>
          <p:nvGrpSpPr>
            <p:cNvPr id="7" name="Gruppo 6">
              <a:extLst>
                <a:ext uri="{FF2B5EF4-FFF2-40B4-BE49-F238E27FC236}">
                  <a16:creationId xmlns:a16="http://schemas.microsoft.com/office/drawing/2014/main" id="{EBC99508-4CDC-4BF5-AF62-D02D4A4DD72A}"/>
                </a:ext>
              </a:extLst>
            </p:cNvPr>
            <p:cNvGrpSpPr/>
            <p:nvPr/>
          </p:nvGrpSpPr>
          <p:grpSpPr>
            <a:xfrm>
              <a:off x="223990" y="1624404"/>
              <a:ext cx="8781691" cy="4628179"/>
              <a:chOff x="1071418" y="1499495"/>
              <a:chExt cx="7997132" cy="4767623"/>
            </a:xfrm>
          </p:grpSpPr>
          <p:pic>
            <p:nvPicPr>
              <p:cNvPr id="8" name="Immagine 7">
                <a:extLst>
                  <a:ext uri="{FF2B5EF4-FFF2-40B4-BE49-F238E27FC236}">
                    <a16:creationId xmlns:a16="http://schemas.microsoft.com/office/drawing/2014/main" id="{95054727-7424-4DEC-BE20-C4C8D3185CB1}"/>
                  </a:ext>
                </a:extLst>
              </p:cNvPr>
              <p:cNvPicPr>
                <a:picLocks noChangeAspect="1"/>
              </p:cNvPicPr>
              <p:nvPr/>
            </p:nvPicPr>
            <p:blipFill rotWithShape="1">
              <a:blip r:embed="rId2"/>
              <a:srcRect l="6933"/>
              <a:stretch/>
            </p:blipFill>
            <p:spPr>
              <a:xfrm>
                <a:off x="1071418" y="1562913"/>
                <a:ext cx="7997132" cy="4704205"/>
              </a:xfrm>
              <a:prstGeom prst="rect">
                <a:avLst/>
              </a:prstGeom>
            </p:spPr>
          </p:pic>
          <p:sp>
            <p:nvSpPr>
              <p:cNvPr id="9" name="Freccia bidirezionale orizzontale 8">
                <a:extLst>
                  <a:ext uri="{FF2B5EF4-FFF2-40B4-BE49-F238E27FC236}">
                    <a16:creationId xmlns:a16="http://schemas.microsoft.com/office/drawing/2014/main" id="{9C1F31EF-199B-4E0F-BF13-5D164EE648F5}"/>
                  </a:ext>
                </a:extLst>
              </p:cNvPr>
              <p:cNvSpPr/>
              <p:nvPr/>
            </p:nvSpPr>
            <p:spPr>
              <a:xfrm>
                <a:off x="2118437" y="1796475"/>
                <a:ext cx="3238654" cy="175491"/>
              </a:xfrm>
              <a:prstGeom prst="leftRightArrow">
                <a:avLst/>
              </a:prstGeom>
              <a:solidFill>
                <a:srgbClr val="FFC000"/>
              </a:solidFill>
              <a:ln w="9525" cap="flat" cmpd="sng" algn="ctr">
                <a:solidFill>
                  <a:srgbClr val="FFC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CasellaDiTesto 9">
                <a:extLst>
                  <a:ext uri="{FF2B5EF4-FFF2-40B4-BE49-F238E27FC236}">
                    <a16:creationId xmlns:a16="http://schemas.microsoft.com/office/drawing/2014/main" id="{6739E7FB-CA5E-4898-ADA6-27EB62C3AC79}"/>
                  </a:ext>
                </a:extLst>
              </p:cNvPr>
              <p:cNvSpPr txBox="1"/>
              <p:nvPr/>
            </p:nvSpPr>
            <p:spPr>
              <a:xfrm>
                <a:off x="2509445" y="1499495"/>
                <a:ext cx="2764519" cy="38046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0070C0"/>
                    </a:solidFill>
                    <a:effectLst/>
                    <a:uLnTx/>
                    <a:uFillTx/>
                  </a:rPr>
                  <a:t>RWC Range of Operativity</a:t>
                </a:r>
              </a:p>
            </p:txBody>
          </p:sp>
        </p:grpSp>
        <p:sp>
          <p:nvSpPr>
            <p:cNvPr id="12" name="Freccia a sinistra 11">
              <a:extLst>
                <a:ext uri="{FF2B5EF4-FFF2-40B4-BE49-F238E27FC236}">
                  <a16:creationId xmlns:a16="http://schemas.microsoft.com/office/drawing/2014/main" id="{45F943A1-57CC-4C6B-979E-B6844BACAED5}"/>
                </a:ext>
              </a:extLst>
            </p:cNvPr>
            <p:cNvSpPr/>
            <p:nvPr/>
          </p:nvSpPr>
          <p:spPr>
            <a:xfrm>
              <a:off x="700867" y="2138821"/>
              <a:ext cx="672860" cy="170358"/>
            </a:xfrm>
            <a:prstGeom prst="leftArrow">
              <a:avLst/>
            </a:prstGeom>
            <a:gradFill rotWithShape="1">
              <a:gsLst>
                <a:gs pos="0">
                  <a:srgbClr val="4E88C7">
                    <a:tint val="100000"/>
                    <a:shade val="100000"/>
                    <a:satMod val="130000"/>
                  </a:srgbClr>
                </a:gs>
                <a:gs pos="100000">
                  <a:srgbClr val="4E88C7">
                    <a:tint val="50000"/>
                    <a:shade val="100000"/>
                    <a:satMod val="350000"/>
                  </a:srgbClr>
                </a:gs>
              </a:gsLst>
              <a:lin ang="16200000" scaled="0"/>
            </a:gradFill>
            <a:ln w="9525" cap="flat" cmpd="sng" algn="ctr">
              <a:solidFill>
                <a:srgbClr val="4E88C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CasellaDiTesto 12">
              <a:extLst>
                <a:ext uri="{FF2B5EF4-FFF2-40B4-BE49-F238E27FC236}">
                  <a16:creationId xmlns:a16="http://schemas.microsoft.com/office/drawing/2014/main" id="{1A37E2D9-B1F5-441F-88F7-200AC1F1A368}"/>
                </a:ext>
              </a:extLst>
            </p:cNvPr>
            <p:cNvSpPr txBox="1"/>
            <p:nvPr/>
          </p:nvSpPr>
          <p:spPr>
            <a:xfrm>
              <a:off x="579121" y="1798268"/>
              <a:ext cx="672860"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err="1">
                  <a:ln>
                    <a:noFill/>
                  </a:ln>
                  <a:solidFill>
                    <a:srgbClr val="0070C0"/>
                  </a:solidFill>
                  <a:effectLst/>
                  <a:uLnTx/>
                  <a:uFillTx/>
                </a:rPr>
                <a:t>ATCo</a:t>
              </a:r>
              <a:endParaRPr kumimoji="0" lang="it-IT" sz="1800" b="1" i="0" u="none" strike="noStrike" kern="0" cap="none" spc="0" normalizeH="0" baseline="0" noProof="0" dirty="0">
                <a:ln>
                  <a:noFill/>
                </a:ln>
                <a:solidFill>
                  <a:srgbClr val="0070C0"/>
                </a:solidFill>
                <a:effectLst/>
                <a:uLnTx/>
                <a:uFillTx/>
              </a:endParaRPr>
            </a:p>
          </p:txBody>
        </p:sp>
      </p:grpSp>
      <p:sp>
        <p:nvSpPr>
          <p:cNvPr id="14" name="Titolo 1">
            <a:extLst>
              <a:ext uri="{FF2B5EF4-FFF2-40B4-BE49-F238E27FC236}">
                <a16:creationId xmlns:a16="http://schemas.microsoft.com/office/drawing/2014/main" id="{1D101AE2-8245-4810-B360-D392D2D520CA}"/>
              </a:ext>
            </a:extLst>
          </p:cNvPr>
          <p:cNvSpPr txBox="1">
            <a:spLocks/>
          </p:cNvSpPr>
          <p:nvPr/>
        </p:nvSpPr>
        <p:spPr>
          <a:xfrm>
            <a:off x="176362" y="560929"/>
            <a:ext cx="8058727" cy="639922"/>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a:ln>
                  <a:noFill/>
                </a:ln>
                <a:solidFill>
                  <a:srgbClr val="4E88C7"/>
                </a:solidFill>
                <a:effectLst/>
                <a:uLnTx/>
                <a:uFillTx/>
                <a:latin typeface="Calibri"/>
                <a:ea typeface="+mj-ea"/>
                <a:cs typeface="Calibri"/>
              </a:rPr>
              <a:t>RWC Concept</a:t>
            </a:r>
            <a:endParaRPr kumimoji="0" lang="it-IT" sz="3200" b="1" i="1" u="none" strike="noStrike" kern="1200" cap="none" spc="0" normalizeH="0" baseline="0" noProof="0" dirty="0">
              <a:ln>
                <a:noFill/>
              </a:ln>
              <a:solidFill>
                <a:srgbClr val="4E88C7"/>
              </a:solidFill>
              <a:effectLst/>
              <a:uLnTx/>
              <a:uFillTx/>
              <a:latin typeface="Calibri"/>
              <a:ea typeface="+mj-ea"/>
              <a:cs typeface="Calibri"/>
            </a:endParaRPr>
          </a:p>
        </p:txBody>
      </p:sp>
    </p:spTree>
    <p:extLst>
      <p:ext uri="{BB962C8B-B14F-4D97-AF65-F5344CB8AC3E}">
        <p14:creationId xmlns:p14="http://schemas.microsoft.com/office/powerpoint/2010/main" val="120918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5</a:t>
            </a:fld>
            <a:endParaRPr lang="fr-FR"/>
          </a:p>
        </p:txBody>
      </p:sp>
      <p:sp>
        <p:nvSpPr>
          <p:cNvPr id="7" name="Titolo 1">
            <a:extLst>
              <a:ext uri="{FF2B5EF4-FFF2-40B4-BE49-F238E27FC236}">
                <a16:creationId xmlns:a16="http://schemas.microsoft.com/office/drawing/2014/main" id="{0F710928-DD88-4474-B19F-4EE8EC92CBED}"/>
              </a:ext>
            </a:extLst>
          </p:cNvPr>
          <p:cNvSpPr txBox="1">
            <a:spLocks/>
          </p:cNvSpPr>
          <p:nvPr/>
        </p:nvSpPr>
        <p:spPr>
          <a:xfrm>
            <a:off x="271287" y="490949"/>
            <a:ext cx="6653213" cy="728662"/>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a:ln>
                  <a:noFill/>
                </a:ln>
                <a:solidFill>
                  <a:srgbClr val="4E88C7"/>
                </a:solidFill>
                <a:effectLst/>
                <a:uLnTx/>
                <a:uFillTx/>
                <a:latin typeface="Calibri"/>
                <a:ea typeface="+mj-ea"/>
                <a:cs typeface="Calibri"/>
              </a:rPr>
              <a:t>URClearED RWC Functions</a:t>
            </a:r>
            <a:endParaRPr kumimoji="0" lang="it-IT" sz="3200" b="1" i="1" u="none" strike="noStrike" kern="1200" cap="none" spc="0" normalizeH="0" baseline="0" noProof="0" dirty="0">
              <a:ln>
                <a:noFill/>
              </a:ln>
              <a:solidFill>
                <a:srgbClr val="4E88C7"/>
              </a:solidFill>
              <a:effectLst/>
              <a:uLnTx/>
              <a:uFillTx/>
              <a:latin typeface="Calibri"/>
              <a:ea typeface="+mj-ea"/>
              <a:cs typeface="Calibri"/>
            </a:endParaRPr>
          </a:p>
        </p:txBody>
      </p:sp>
      <p:sp>
        <p:nvSpPr>
          <p:cNvPr id="8" name="Rettangolo 7">
            <a:extLst>
              <a:ext uri="{FF2B5EF4-FFF2-40B4-BE49-F238E27FC236}">
                <a16:creationId xmlns:a16="http://schemas.microsoft.com/office/drawing/2014/main" id="{EF24610B-3BAF-45AD-86F4-89F984544A8C}"/>
              </a:ext>
            </a:extLst>
          </p:cNvPr>
          <p:cNvSpPr/>
          <p:nvPr/>
        </p:nvSpPr>
        <p:spPr>
          <a:xfrm>
            <a:off x="355623" y="2119976"/>
            <a:ext cx="10784433" cy="2246769"/>
          </a:xfrm>
          <a:prstGeom prst="rect">
            <a:avLst/>
          </a:prstGeom>
        </p:spPr>
        <p:txBody>
          <a:bodyPr wrap="square">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ADVISORY (Light-Blue Traffic Symbols)</a:t>
            </a:r>
            <a:endParaRPr kumimoji="0" lang="en-GB" sz="1800" b="0" i="1"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endParaRPr>
          </a:p>
          <a:p>
            <a:pPr marL="7429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Indicating when a change in current heading/track or altitude by either the </a:t>
            </a:r>
            <a:r>
              <a:rPr kumimoji="0" lang="en-GB" sz="2000" b="0" i="0" u="none" strike="noStrike" kern="0" cap="none" spc="0" normalizeH="0" baseline="0" noProof="0" dirty="0" err="1">
                <a:ln>
                  <a:noFill/>
                </a:ln>
                <a:solidFill>
                  <a:srgbClr val="05225B"/>
                </a:solidFill>
                <a:effectLst/>
                <a:uLnTx/>
                <a:uFillTx/>
                <a:ea typeface="Calibri" panose="020F0502020204030204" pitchFamily="34" charset="0"/>
                <a:cs typeface="Times New Roman" panose="02020603050405020304" pitchFamily="18" charset="0"/>
              </a:rPr>
              <a:t>ownship</a:t>
            </a:r>
            <a:r>
              <a:rPr kumimoji="0" lang="en-GB" sz="20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 or intruder may trigger a caution alert. No alert is issued.</a:t>
            </a:r>
          </a:p>
          <a:p>
            <a:pPr marL="7429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The RP response to an advisory indication is to monitor the designated traffic, by assessing the overall situation of the encounter, and be aware of the risk of inducing a loss of well clear situation, due to possible future manoeuvres or mission constraints.</a:t>
            </a:r>
          </a:p>
          <a:p>
            <a:pPr marL="7429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Contacting ATC in response to an advisory indication should be avoided.</a:t>
            </a:r>
            <a:endParaRPr kumimoji="0" lang="it-IT" sz="2000" b="0" i="0" u="none" strike="noStrike" kern="0" cap="none" spc="0" normalizeH="0" baseline="0" noProof="0" dirty="0">
              <a:ln>
                <a:noFill/>
              </a:ln>
              <a:solidFill>
                <a:srgbClr val="05225B"/>
              </a:solidFill>
              <a:effectLst/>
              <a:uLnTx/>
              <a:uFillTx/>
            </a:endParaRPr>
          </a:p>
        </p:txBody>
      </p:sp>
      <p:sp>
        <p:nvSpPr>
          <p:cNvPr id="9" name="Rettangolo 8">
            <a:extLst>
              <a:ext uri="{FF2B5EF4-FFF2-40B4-BE49-F238E27FC236}">
                <a16:creationId xmlns:a16="http://schemas.microsoft.com/office/drawing/2014/main" id="{76A208DE-DBDF-460C-B8E7-5E634BEA2787}"/>
              </a:ext>
            </a:extLst>
          </p:cNvPr>
          <p:cNvSpPr/>
          <p:nvPr/>
        </p:nvSpPr>
        <p:spPr>
          <a:xfrm>
            <a:off x="290230" y="4430345"/>
            <a:ext cx="10849826" cy="1938992"/>
          </a:xfrm>
          <a:prstGeom prst="rect">
            <a:avLst/>
          </a:prstGeom>
        </p:spPr>
        <p:txBody>
          <a:bodyPr wrap="square">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CAUTION (Yellow Traffic Symbols)</a:t>
            </a:r>
          </a:p>
          <a:p>
            <a:pPr marL="742950" lvl="1" indent="-285750" defTabSz="457200">
              <a:buFont typeface="Arial" panose="020B0604020202020204" pitchFamily="34" charset="0"/>
              <a:buChar char="•"/>
              <a:defRPr/>
            </a:pPr>
            <a:r>
              <a:rPr lang="en-GB" sz="2000" kern="0" dirty="0">
                <a:solidFill>
                  <a:srgbClr val="05225B"/>
                </a:solidFill>
                <a:ea typeface="Calibri" panose="020F0502020204030204" pitchFamily="34" charset="0"/>
                <a:cs typeface="Times New Roman" panose="02020603050405020304" pitchFamily="18" charset="0"/>
              </a:rPr>
              <a:t>An aural and visual alert is raised that necessitates immediate reaction of the RP.</a:t>
            </a:r>
            <a:endParaRPr lang="it-IT" sz="2000" kern="0" dirty="0">
              <a:solidFill>
                <a:srgbClr val="05225B"/>
              </a:solidFill>
            </a:endParaRPr>
          </a:p>
          <a:p>
            <a:pPr marL="7429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Indicating a predicted (within a given look-ahead time) or current loss of well clear situation (no use of flight plan).</a:t>
            </a:r>
          </a:p>
          <a:p>
            <a:pPr marL="7429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The RP shall determine whether a manoeuvre is needed and initiate coordination with ATC if available.</a:t>
            </a:r>
          </a:p>
        </p:txBody>
      </p:sp>
      <p:sp>
        <p:nvSpPr>
          <p:cNvPr id="10" name="Rettangolo 9">
            <a:extLst>
              <a:ext uri="{FF2B5EF4-FFF2-40B4-BE49-F238E27FC236}">
                <a16:creationId xmlns:a16="http://schemas.microsoft.com/office/drawing/2014/main" id="{DB06B0DA-E60F-41F7-8BA8-D32BA0F09D99}"/>
              </a:ext>
            </a:extLst>
          </p:cNvPr>
          <p:cNvSpPr/>
          <p:nvPr/>
        </p:nvSpPr>
        <p:spPr>
          <a:xfrm>
            <a:off x="378148" y="988778"/>
            <a:ext cx="1117935" cy="461665"/>
          </a:xfrm>
          <a:prstGeom prst="rect">
            <a:avLst/>
          </a:prstGeom>
        </p:spPr>
        <p:txBody>
          <a:bodyPr wrap="none">
            <a:spAutoFit/>
          </a:bodyPr>
          <a:lstStyle/>
          <a:p>
            <a:pPr algn="just" defTabSz="457200"/>
            <a:r>
              <a:rPr lang="en-GB" sz="2400" b="1" u="sng" dirty="0">
                <a:solidFill>
                  <a:srgbClr val="05225B">
                    <a:lumMod val="90000"/>
                    <a:lumOff val="10000"/>
                  </a:srgbClr>
                </a:solidFill>
                <a:cs typeface="Calibri"/>
              </a:rPr>
              <a:t>ALERTS</a:t>
            </a:r>
          </a:p>
        </p:txBody>
      </p:sp>
      <p:sp>
        <p:nvSpPr>
          <p:cNvPr id="11" name="Rettangolo 10">
            <a:extLst>
              <a:ext uri="{FF2B5EF4-FFF2-40B4-BE49-F238E27FC236}">
                <a16:creationId xmlns:a16="http://schemas.microsoft.com/office/drawing/2014/main" id="{0A488ED8-4208-4102-94EA-6B4068E80C96}"/>
              </a:ext>
            </a:extLst>
          </p:cNvPr>
          <p:cNvSpPr/>
          <p:nvPr/>
        </p:nvSpPr>
        <p:spPr>
          <a:xfrm>
            <a:off x="378147" y="1383386"/>
            <a:ext cx="10784433" cy="64633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5225B"/>
                </a:solidFill>
                <a:effectLst/>
                <a:uLnTx/>
                <a:uFillTx/>
              </a:rPr>
              <a:t>The </a:t>
            </a:r>
            <a:r>
              <a:rPr kumimoji="0" lang="en-GB" sz="1800" b="0" i="0" u="sng" strike="noStrike" kern="0" cap="none" spc="0" normalizeH="0" baseline="0" noProof="0" dirty="0">
                <a:ln>
                  <a:noFill/>
                </a:ln>
                <a:solidFill>
                  <a:srgbClr val="05225B"/>
                </a:solidFill>
                <a:effectLst/>
                <a:uLnTx/>
                <a:uFillTx/>
              </a:rPr>
              <a:t>alerting functionality </a:t>
            </a:r>
            <a:r>
              <a:rPr kumimoji="0" lang="en-GB" sz="1800" b="0" i="0" u="none" strike="noStrike" kern="0" cap="none" spc="0" normalizeH="0" baseline="0" noProof="0" dirty="0">
                <a:ln>
                  <a:noFill/>
                </a:ln>
                <a:solidFill>
                  <a:srgbClr val="05225B"/>
                </a:solidFill>
                <a:effectLst/>
                <a:uLnTx/>
                <a:uFillTx/>
              </a:rPr>
              <a:t>aims to determine whether an intruder poses enough risk to warrant an alert and, in this case, which alert priority is appropriate.</a:t>
            </a:r>
            <a:endParaRPr kumimoji="0" lang="it-IT" sz="1800" b="0" i="0" u="none" strike="noStrike" kern="0" cap="none" spc="0" normalizeH="0" baseline="0" noProof="0" dirty="0">
              <a:ln>
                <a:noFill/>
              </a:ln>
              <a:solidFill>
                <a:srgbClr val="05225B"/>
              </a:solidFill>
              <a:effectLst/>
              <a:uLnTx/>
              <a:uFillTx/>
            </a:endParaRPr>
          </a:p>
        </p:txBody>
      </p:sp>
    </p:spTree>
    <p:extLst>
      <p:ext uri="{BB962C8B-B14F-4D97-AF65-F5344CB8AC3E}">
        <p14:creationId xmlns:p14="http://schemas.microsoft.com/office/powerpoint/2010/main" val="213142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6</a:t>
            </a:fld>
            <a:endParaRPr lang="fr-FR"/>
          </a:p>
        </p:txBody>
      </p:sp>
      <p:sp>
        <p:nvSpPr>
          <p:cNvPr id="7" name="Titolo 1">
            <a:extLst>
              <a:ext uri="{FF2B5EF4-FFF2-40B4-BE49-F238E27FC236}">
                <a16:creationId xmlns:a16="http://schemas.microsoft.com/office/drawing/2014/main" id="{25BCBF58-4A66-4EBB-A00C-8735710D6ED8}"/>
              </a:ext>
            </a:extLst>
          </p:cNvPr>
          <p:cNvSpPr txBox="1">
            <a:spLocks/>
          </p:cNvSpPr>
          <p:nvPr/>
        </p:nvSpPr>
        <p:spPr>
          <a:xfrm>
            <a:off x="272474" y="407810"/>
            <a:ext cx="6653213" cy="75637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a:ln>
                  <a:noFill/>
                </a:ln>
                <a:solidFill>
                  <a:srgbClr val="4E88C7"/>
                </a:solidFill>
                <a:effectLst/>
                <a:uLnTx/>
                <a:uFillTx/>
                <a:latin typeface="Calibri"/>
                <a:ea typeface="+mj-ea"/>
                <a:cs typeface="Calibri"/>
              </a:rPr>
              <a:t>URClearED RWC Functions</a:t>
            </a:r>
            <a:endParaRPr kumimoji="0" lang="it-IT" sz="3200" b="1" i="1" u="none" strike="noStrike" kern="1200" cap="none" spc="0" normalizeH="0" baseline="0" noProof="0" dirty="0">
              <a:ln>
                <a:noFill/>
              </a:ln>
              <a:solidFill>
                <a:srgbClr val="4E88C7"/>
              </a:solidFill>
              <a:effectLst/>
              <a:uLnTx/>
              <a:uFillTx/>
              <a:latin typeface="Calibri"/>
              <a:ea typeface="+mj-ea"/>
              <a:cs typeface="Calibri"/>
            </a:endParaRPr>
          </a:p>
        </p:txBody>
      </p:sp>
      <p:sp>
        <p:nvSpPr>
          <p:cNvPr id="8" name="Rettangolo 7">
            <a:extLst>
              <a:ext uri="{FF2B5EF4-FFF2-40B4-BE49-F238E27FC236}">
                <a16:creationId xmlns:a16="http://schemas.microsoft.com/office/drawing/2014/main" id="{2006D5EC-42A5-4EA2-B055-09A97EDB684D}"/>
              </a:ext>
            </a:extLst>
          </p:cNvPr>
          <p:cNvSpPr/>
          <p:nvPr/>
        </p:nvSpPr>
        <p:spPr>
          <a:xfrm>
            <a:off x="272474" y="2386496"/>
            <a:ext cx="5398699" cy="3539430"/>
          </a:xfrm>
          <a:prstGeom prst="rect">
            <a:avLst/>
          </a:prstGeom>
        </p:spPr>
        <p:txBody>
          <a:bodyPr wrap="square">
            <a:spAutoFit/>
          </a:bodyPr>
          <a:lstStyle/>
          <a:p>
            <a:pPr marL="285750" marR="0" lvl="0" indent="-285750" algn="just"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7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Computes the range of </a:t>
            </a:r>
            <a:r>
              <a:rPr kumimoji="0" lang="en-GB" sz="1700" b="0" i="0" u="none" strike="noStrike" kern="0" cap="none" spc="0" normalizeH="0" baseline="0" noProof="0" dirty="0" err="1">
                <a:ln>
                  <a:noFill/>
                </a:ln>
                <a:solidFill>
                  <a:srgbClr val="05225B"/>
                </a:solidFill>
                <a:effectLst/>
                <a:uLnTx/>
                <a:uFillTx/>
                <a:ea typeface="Calibri" panose="020F0502020204030204" pitchFamily="34" charset="0"/>
                <a:cs typeface="Times New Roman" panose="02020603050405020304" pitchFamily="18" charset="0"/>
              </a:rPr>
              <a:t>ownship</a:t>
            </a:r>
            <a:r>
              <a:rPr kumimoji="0" lang="en-GB" sz="17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 manoeuvres that would result in an estimated loss of well clear (</a:t>
            </a:r>
            <a:r>
              <a:rPr kumimoji="0" lang="en-GB" sz="1700" b="0" i="0" u="none" strike="noStrike" kern="0" cap="none" spc="0" normalizeH="0" baseline="0" noProof="0" dirty="0" err="1">
                <a:ln>
                  <a:noFill/>
                </a:ln>
                <a:solidFill>
                  <a:srgbClr val="05225B"/>
                </a:solidFill>
                <a:effectLst/>
                <a:uLnTx/>
                <a:uFillTx/>
                <a:ea typeface="Calibri" panose="020F0502020204030204" pitchFamily="34" charset="0"/>
                <a:cs typeface="Times New Roman" panose="02020603050405020304" pitchFamily="18" charset="0"/>
              </a:rPr>
              <a:t>LoWC</a:t>
            </a:r>
            <a:r>
              <a:rPr kumimoji="0" lang="en-GB" sz="17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 within a given look ahead time.</a:t>
            </a:r>
          </a:p>
          <a:p>
            <a:pPr marL="285750" marR="0" lvl="0" indent="-285750" algn="just"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7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Manoeuvres are computed only for Horizontal and Vertical Plane separately.</a:t>
            </a:r>
          </a:p>
          <a:p>
            <a:pPr marL="285750" marR="0" lvl="0" indent="-285750" algn="just"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7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Horizontal manoeuvres are computed in track/heading angle.</a:t>
            </a:r>
          </a:p>
          <a:p>
            <a:pPr marL="285750" marR="0" lvl="0" indent="-285750" algn="just"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700" b="0" i="0" u="none" strike="noStrike" kern="0" cap="none" spc="0" normalizeH="0" baseline="0" noProof="0" dirty="0">
                <a:ln>
                  <a:noFill/>
                </a:ln>
                <a:solidFill>
                  <a:srgbClr val="05225B"/>
                </a:solidFill>
                <a:effectLst/>
                <a:uLnTx/>
                <a:uFillTx/>
                <a:ea typeface="Calibri" panose="020F0502020204030204" pitchFamily="34" charset="0"/>
                <a:cs typeface="Times New Roman" panose="02020603050405020304" pitchFamily="18" charset="0"/>
              </a:rPr>
              <a:t>Vertical manoeuvres are computed in altitude or Flight Levels.</a:t>
            </a:r>
          </a:p>
          <a:p>
            <a:pPr marL="285750" marR="0" lvl="0" indent="-285750" algn="just"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700" kern="0" dirty="0">
                <a:solidFill>
                  <a:srgbClr val="05225B"/>
                </a:solidFill>
                <a:cs typeface="Times New Roman" panose="02020603050405020304" pitchFamily="18" charset="0"/>
              </a:rPr>
              <a:t>All information is shown to the remote pilot in a CDTI (Cockpit Display of Traffic Information) inspired to what specified in the RTCA-DO-365.</a:t>
            </a:r>
            <a:endParaRPr kumimoji="0" lang="it-IT" sz="1700" b="0" i="0" u="none" strike="noStrike" kern="0" cap="none" spc="0" normalizeH="0" baseline="0" noProof="0" dirty="0">
              <a:ln>
                <a:noFill/>
              </a:ln>
              <a:solidFill>
                <a:srgbClr val="05225B"/>
              </a:solidFill>
              <a:effectLst/>
              <a:uLnTx/>
              <a:uFillTx/>
            </a:endParaRPr>
          </a:p>
        </p:txBody>
      </p:sp>
      <p:sp>
        <p:nvSpPr>
          <p:cNvPr id="9" name="Rettangolo 8">
            <a:extLst>
              <a:ext uri="{FF2B5EF4-FFF2-40B4-BE49-F238E27FC236}">
                <a16:creationId xmlns:a16="http://schemas.microsoft.com/office/drawing/2014/main" id="{4FE01ED6-F7C5-46F6-B4E2-73CF55538F03}"/>
              </a:ext>
            </a:extLst>
          </p:cNvPr>
          <p:cNvSpPr/>
          <p:nvPr/>
        </p:nvSpPr>
        <p:spPr>
          <a:xfrm>
            <a:off x="484501" y="1064044"/>
            <a:ext cx="1551194" cy="461665"/>
          </a:xfrm>
          <a:prstGeom prst="rect">
            <a:avLst/>
          </a:prstGeom>
        </p:spPr>
        <p:txBody>
          <a:bodyPr wrap="none">
            <a:spAutoFit/>
          </a:bodyPr>
          <a:lstStyle/>
          <a:p>
            <a:pPr algn="just" defTabSz="457200"/>
            <a:r>
              <a:rPr lang="en-GB" sz="2400" b="1" u="sng" dirty="0">
                <a:solidFill>
                  <a:srgbClr val="05225B">
                    <a:lumMod val="90000"/>
                    <a:lumOff val="10000"/>
                  </a:srgbClr>
                </a:solidFill>
                <a:cs typeface="Calibri"/>
              </a:rPr>
              <a:t>GUIDANCE</a:t>
            </a:r>
          </a:p>
        </p:txBody>
      </p:sp>
      <p:sp>
        <p:nvSpPr>
          <p:cNvPr id="10" name="Rettangolo 9">
            <a:extLst>
              <a:ext uri="{FF2B5EF4-FFF2-40B4-BE49-F238E27FC236}">
                <a16:creationId xmlns:a16="http://schemas.microsoft.com/office/drawing/2014/main" id="{7F86AED6-F883-4DE0-928C-756B9649F570}"/>
              </a:ext>
            </a:extLst>
          </p:cNvPr>
          <p:cNvSpPr/>
          <p:nvPr/>
        </p:nvSpPr>
        <p:spPr>
          <a:xfrm>
            <a:off x="481423" y="1472655"/>
            <a:ext cx="10698411" cy="707886"/>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5225B"/>
                </a:solidFill>
                <a:effectLst/>
                <a:uLnTx/>
                <a:uFillTx/>
              </a:rPr>
              <a:t>Provide indications to support the RP (or other involved operators of the RPAS) decisions in the resolution of a potential conflict. </a:t>
            </a:r>
          </a:p>
        </p:txBody>
      </p:sp>
      <p:pic>
        <p:nvPicPr>
          <p:cNvPr id="12" name="Immagine 11">
            <a:extLst>
              <a:ext uri="{FF2B5EF4-FFF2-40B4-BE49-F238E27FC236}">
                <a16:creationId xmlns:a16="http://schemas.microsoft.com/office/drawing/2014/main" id="{C081EB45-1475-4FAD-BBE4-30AD803B6C3C}"/>
              </a:ext>
            </a:extLst>
          </p:cNvPr>
          <p:cNvPicPr/>
          <p:nvPr/>
        </p:nvPicPr>
        <p:blipFill>
          <a:blip r:embed="rId2"/>
          <a:stretch>
            <a:fillRect/>
          </a:stretch>
        </p:blipFill>
        <p:spPr>
          <a:xfrm>
            <a:off x="6520829" y="2021993"/>
            <a:ext cx="4871195" cy="4268435"/>
          </a:xfrm>
          <a:prstGeom prst="rect">
            <a:avLst/>
          </a:prstGeom>
        </p:spPr>
      </p:pic>
    </p:spTree>
    <p:extLst>
      <p:ext uri="{BB962C8B-B14F-4D97-AF65-F5344CB8AC3E}">
        <p14:creationId xmlns:p14="http://schemas.microsoft.com/office/powerpoint/2010/main" val="125018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7</a:t>
            </a:fld>
            <a:endParaRPr lang="fr-FR"/>
          </a:p>
        </p:txBody>
      </p:sp>
      <p:sp>
        <p:nvSpPr>
          <p:cNvPr id="8" name="Inhaltsplatzhalter 1">
            <a:extLst>
              <a:ext uri="{FF2B5EF4-FFF2-40B4-BE49-F238E27FC236}">
                <a16:creationId xmlns:a16="http://schemas.microsoft.com/office/drawing/2014/main" id="{1D1F6D59-969E-4B46-9AFA-20BE945ED4D4}"/>
              </a:ext>
            </a:extLst>
          </p:cNvPr>
          <p:cNvSpPr txBox="1">
            <a:spLocks/>
          </p:cNvSpPr>
          <p:nvPr/>
        </p:nvSpPr>
        <p:spPr>
          <a:xfrm>
            <a:off x="212088" y="1593948"/>
            <a:ext cx="6525141" cy="4533106"/>
          </a:xfrm>
          <a:prstGeom prst="rect">
            <a:avLst/>
          </a:prstGeom>
        </p:spPr>
        <p:txBody>
          <a:bodyPr anchor="t">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 marR="0" lvl="0" indent="0" algn="just" defTabSz="457200" rtl="0" eaLnBrk="1" fontAlgn="auto" latinLnBrk="0" hangingPunct="1">
              <a:lnSpc>
                <a:spcPct val="100000"/>
              </a:lnSpc>
              <a:spcBef>
                <a:spcPct val="20000"/>
              </a:spcBef>
              <a:spcAft>
                <a:spcPts val="300"/>
              </a:spcAft>
              <a:buClrTx/>
              <a:buSzTx/>
              <a:buFont typeface="Wingdings" charset="2"/>
              <a:buNone/>
              <a:tabLst/>
              <a:defRPr/>
            </a:pPr>
            <a:r>
              <a:rPr kumimoji="0" lang="en-GB" sz="1800" b="0" i="0" u="none" strike="noStrike" kern="1200" cap="none" spc="0" normalizeH="0" baseline="0" noProof="0" dirty="0">
                <a:ln>
                  <a:noFill/>
                </a:ln>
                <a:solidFill>
                  <a:srgbClr val="073182"/>
                </a:solidFill>
                <a:effectLst/>
                <a:uLnTx/>
                <a:uFillTx/>
                <a:latin typeface="Calibri"/>
                <a:ea typeface="+mn-ea"/>
                <a:cs typeface="Calibri"/>
              </a:rPr>
              <a:t>Follow EUROCAE ED-258 guidelines for airspace class D-G, taking as baseline the existing US RTCA DO-365 research but considering European peculiarities.</a:t>
            </a:r>
            <a:endParaRPr kumimoji="0" lang="en-US" sz="1800" b="0" i="0" u="none" strike="noStrike" kern="1200" cap="none" spc="0" normalizeH="0" baseline="0" noProof="0" dirty="0">
              <a:ln>
                <a:noFill/>
              </a:ln>
              <a:solidFill>
                <a:srgbClr val="073182"/>
              </a:solidFill>
              <a:effectLst/>
              <a:uLnTx/>
              <a:uFillTx/>
              <a:latin typeface="Calibri"/>
              <a:ea typeface="+mn-ea"/>
              <a:cs typeface="Calibri"/>
            </a:endParaRPr>
          </a:p>
          <a:p>
            <a:pPr marL="552450" indent="-285750">
              <a:spcBef>
                <a:spcPts val="0"/>
              </a:spcBef>
              <a:spcAft>
                <a:spcPts val="300"/>
              </a:spcAft>
              <a:buFont typeface="Arial" panose="020B0604020202020204" pitchFamily="34" charset="0"/>
              <a:buChar char="•"/>
              <a:defRPr/>
            </a:pPr>
            <a:r>
              <a:rPr lang="en-GB" sz="1600" dirty="0">
                <a:solidFill>
                  <a:srgbClr val="073182"/>
                </a:solidFill>
              </a:rPr>
              <a:t>Dimensions of</a:t>
            </a:r>
            <a:r>
              <a:rPr kumimoji="0" lang="en-GB" sz="1600" b="0" i="0" u="none" strike="noStrike" kern="1200" cap="none" spc="0" normalizeH="0" baseline="0" noProof="0" dirty="0">
                <a:ln>
                  <a:noFill/>
                </a:ln>
                <a:solidFill>
                  <a:srgbClr val="073182"/>
                </a:solidFill>
                <a:effectLst/>
                <a:uLnTx/>
                <a:uFillTx/>
                <a:latin typeface="Calibri"/>
                <a:ea typeface="+mn-ea"/>
                <a:cs typeface="Calibri"/>
              </a:rPr>
              <a:t> Well Clear Volume revised and based on FTS and EUROCONTROL CAFÉ encounter model</a:t>
            </a:r>
            <a:endParaRPr kumimoji="0" lang="en-US" sz="1600" b="0" i="0" u="none" strike="noStrike" kern="1200" cap="none" spc="0" normalizeH="0" baseline="0" noProof="0" dirty="0">
              <a:ln>
                <a:noFill/>
              </a:ln>
              <a:solidFill>
                <a:srgbClr val="073182"/>
              </a:solidFill>
              <a:effectLst/>
              <a:uLnTx/>
              <a:uFillTx/>
              <a:latin typeface="Calibri"/>
              <a:ea typeface="+mn-ea"/>
              <a:cs typeface="Calibri"/>
            </a:endParaRPr>
          </a:p>
          <a:p>
            <a:pPr marL="552450" marR="0" lvl="0" indent="-2857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solidFill>
                  <a:srgbClr val="073182"/>
                </a:solidFill>
              </a:rPr>
              <a:t>Removed</a:t>
            </a:r>
            <a:r>
              <a:rPr kumimoji="0" lang="en-US" sz="1600" b="0" i="0" u="none" strike="noStrike" kern="1200" cap="none" spc="0" normalizeH="0" baseline="0" noProof="0" dirty="0">
                <a:ln>
                  <a:noFill/>
                </a:ln>
                <a:solidFill>
                  <a:srgbClr val="073182"/>
                </a:solidFill>
                <a:effectLst/>
                <a:uLnTx/>
                <a:uFillTx/>
                <a:latin typeface="Calibri"/>
                <a:ea typeface="+mn-ea"/>
                <a:cs typeface="Calibri"/>
              </a:rPr>
              <a:t> DO-365 Warning Alerts because RP in classes D and E are not allowed to perform maneuvers without clearance from </a:t>
            </a:r>
            <a:r>
              <a:rPr kumimoji="0" lang="en-US" sz="1600" b="0" i="0" u="none" strike="noStrike" kern="1200" cap="none" spc="0" normalizeH="0" baseline="0" noProof="0" dirty="0" err="1">
                <a:ln>
                  <a:noFill/>
                </a:ln>
                <a:solidFill>
                  <a:srgbClr val="073182"/>
                </a:solidFill>
                <a:effectLst/>
                <a:uLnTx/>
                <a:uFillTx/>
                <a:latin typeface="Calibri"/>
                <a:ea typeface="+mn-ea"/>
                <a:cs typeface="Calibri"/>
              </a:rPr>
              <a:t>ATCo</a:t>
            </a:r>
            <a:endParaRPr kumimoji="0" lang="en-US" sz="1600" b="0" i="0" u="none" strike="noStrike" kern="1200" cap="none" spc="0" normalizeH="0" baseline="0" noProof="0" dirty="0">
              <a:ln>
                <a:noFill/>
              </a:ln>
              <a:solidFill>
                <a:srgbClr val="073182"/>
              </a:solidFill>
              <a:effectLst/>
              <a:uLnTx/>
              <a:uFillTx/>
              <a:latin typeface="Calibri"/>
              <a:ea typeface="+mn-ea"/>
              <a:cs typeface="Calibri"/>
            </a:endParaRPr>
          </a:p>
          <a:p>
            <a:pPr marL="552450" indent="-285750">
              <a:spcBef>
                <a:spcPts val="0"/>
              </a:spcBef>
              <a:spcAft>
                <a:spcPts val="300"/>
              </a:spcAft>
              <a:buFont typeface="Arial" panose="020B0604020202020204" pitchFamily="34" charset="0"/>
              <a:buChar char="•"/>
              <a:defRPr/>
            </a:pPr>
            <a:r>
              <a:rPr kumimoji="0" lang="en-US" sz="1600" b="0" i="0" u="none" strike="noStrike" kern="1200" cap="none" spc="0" normalizeH="0" baseline="0" noProof="0" dirty="0">
                <a:ln>
                  <a:noFill/>
                </a:ln>
                <a:solidFill>
                  <a:srgbClr val="073182"/>
                </a:solidFill>
                <a:effectLst/>
                <a:uLnTx/>
                <a:uFillTx/>
                <a:latin typeface="Calibri"/>
                <a:ea typeface="+mn-ea"/>
                <a:cs typeface="Calibri"/>
              </a:rPr>
              <a:t>Advisory </a:t>
            </a:r>
            <a:r>
              <a:rPr lang="en-US" sz="1600" dirty="0">
                <a:solidFill>
                  <a:srgbClr val="073182"/>
                </a:solidFill>
              </a:rPr>
              <a:t>Indication defined</a:t>
            </a:r>
            <a:r>
              <a:rPr kumimoji="0" lang="en-US" sz="1600" b="0" i="0" u="none" strike="noStrike" kern="1200" cap="none" spc="0" normalizeH="0" baseline="0" noProof="0" dirty="0">
                <a:ln>
                  <a:noFill/>
                </a:ln>
                <a:solidFill>
                  <a:srgbClr val="073182"/>
                </a:solidFill>
                <a:effectLst/>
                <a:uLnTx/>
                <a:uFillTx/>
                <a:latin typeface="Calibri"/>
                <a:ea typeface="+mn-ea"/>
                <a:cs typeface="Calibri"/>
              </a:rPr>
              <a:t> differently from DO-365</a:t>
            </a:r>
            <a:endParaRPr lang="en-US" sz="1600" b="0" i="0" u="none" strike="noStrike" kern="1200" cap="none" spc="0" baseline="0" noProof="0" dirty="0">
              <a:solidFill>
                <a:srgbClr val="073182"/>
              </a:solidFill>
              <a:latin typeface="Calibri"/>
              <a:cs typeface="Calibri"/>
            </a:endParaRPr>
          </a:p>
          <a:p>
            <a:pPr marL="552450" marR="0" lvl="0" indent="-2857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73182"/>
                </a:solidFill>
                <a:effectLst/>
                <a:uLnTx/>
                <a:uFillTx/>
                <a:latin typeface="Calibri"/>
                <a:ea typeface="+mn-ea"/>
                <a:cs typeface="Calibri"/>
              </a:rPr>
              <a:t>Caution Alert Times revised and based on FTS and EUROCONTROL CAFÉ encounter model</a:t>
            </a:r>
          </a:p>
          <a:p>
            <a:pPr marL="552450" marR="0" lvl="0" indent="-2857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73182"/>
                </a:solidFill>
                <a:effectLst/>
                <a:uLnTx/>
                <a:uFillTx/>
                <a:latin typeface="Calibri"/>
                <a:ea typeface="+mn-ea"/>
                <a:cs typeface="Calibri"/>
              </a:rPr>
              <a:t>Different behaviour in encounters with ACAS equipped intruders (always try to avoid Resolution Advisory) </a:t>
            </a:r>
          </a:p>
          <a:p>
            <a:pPr marL="571500" marR="0" lvl="0" indent="-285750" algn="l" defTabSz="4572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73182"/>
                </a:solidFill>
                <a:effectLst/>
                <a:uLnTx/>
                <a:uFillTx/>
                <a:latin typeface="Calibri"/>
                <a:ea typeface="+mn-ea"/>
                <a:cs typeface="Calibri"/>
              </a:rPr>
              <a:t>Simplification and reduction of information to essential ones for the HMI</a:t>
            </a:r>
          </a:p>
          <a:p>
            <a:pPr marL="571500" marR="0" lvl="0" indent="-285750" algn="l" defTabSz="4572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73182"/>
                </a:solidFill>
                <a:effectLst/>
                <a:uLnTx/>
                <a:uFillTx/>
                <a:latin typeface="Calibri"/>
                <a:ea typeface="+mn-ea"/>
                <a:cs typeface="Calibri"/>
              </a:rPr>
              <a:t>Definition of RP Operational Procedures compliant with current European Air Traffic Management rules</a:t>
            </a:r>
          </a:p>
        </p:txBody>
      </p:sp>
      <p:sp>
        <p:nvSpPr>
          <p:cNvPr id="11" name="Titolo 1">
            <a:extLst>
              <a:ext uri="{FF2B5EF4-FFF2-40B4-BE49-F238E27FC236}">
                <a16:creationId xmlns:a16="http://schemas.microsoft.com/office/drawing/2014/main" id="{BBA23CDB-BA41-42C7-BCF5-26DD230A15F5}"/>
              </a:ext>
            </a:extLst>
          </p:cNvPr>
          <p:cNvSpPr txBox="1">
            <a:spLocks/>
          </p:cNvSpPr>
          <p:nvPr/>
        </p:nvSpPr>
        <p:spPr>
          <a:xfrm>
            <a:off x="272474" y="407810"/>
            <a:ext cx="6653213" cy="75637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a:ln>
                  <a:noFill/>
                </a:ln>
                <a:solidFill>
                  <a:srgbClr val="4E88C7"/>
                </a:solidFill>
                <a:effectLst/>
                <a:uLnTx/>
                <a:uFillTx/>
                <a:latin typeface="Calibri"/>
                <a:ea typeface="+mj-ea"/>
                <a:cs typeface="Calibri"/>
              </a:rPr>
              <a:t>URClearED RWC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Functions</a:t>
            </a:r>
            <a:endParaRPr kumimoji="0" lang="it-IT" sz="3200" b="1" i="1" u="none" strike="noStrike" kern="1200" cap="none" spc="0" normalizeH="0" baseline="0" noProof="0" dirty="0">
              <a:ln>
                <a:noFill/>
              </a:ln>
              <a:solidFill>
                <a:srgbClr val="4E88C7"/>
              </a:solidFill>
              <a:effectLst/>
              <a:uLnTx/>
              <a:uFillTx/>
              <a:latin typeface="Calibri"/>
              <a:ea typeface="+mj-ea"/>
              <a:cs typeface="Calibri"/>
            </a:endParaRPr>
          </a:p>
        </p:txBody>
      </p:sp>
      <p:sp>
        <p:nvSpPr>
          <p:cNvPr id="12" name="Rettangolo 11">
            <a:extLst>
              <a:ext uri="{FF2B5EF4-FFF2-40B4-BE49-F238E27FC236}">
                <a16:creationId xmlns:a16="http://schemas.microsoft.com/office/drawing/2014/main" id="{A32C5C57-8C63-413D-9692-C61FB24A3B51}"/>
              </a:ext>
            </a:extLst>
          </p:cNvPr>
          <p:cNvSpPr/>
          <p:nvPr/>
        </p:nvSpPr>
        <p:spPr>
          <a:xfrm>
            <a:off x="272474" y="933348"/>
            <a:ext cx="5928226" cy="461665"/>
          </a:xfrm>
          <a:prstGeom prst="rect">
            <a:avLst/>
          </a:prstGeom>
        </p:spPr>
        <p:txBody>
          <a:bodyPr wrap="none">
            <a:spAutoFit/>
          </a:bodyPr>
          <a:lstStyle/>
          <a:p>
            <a:pPr defTabSz="457200"/>
            <a:r>
              <a:rPr lang="en-US" sz="2400" b="1" u="sng" dirty="0">
                <a:solidFill>
                  <a:srgbClr val="05225B">
                    <a:lumMod val="90000"/>
                    <a:lumOff val="10000"/>
                  </a:srgbClr>
                </a:solidFill>
                <a:cs typeface="Calibri"/>
              </a:rPr>
              <a:t>Differences between U.S. and European RWC</a:t>
            </a:r>
            <a:endParaRPr lang="en-GB" sz="2400" b="1" u="sng" dirty="0">
              <a:solidFill>
                <a:srgbClr val="05225B">
                  <a:lumMod val="90000"/>
                  <a:lumOff val="10000"/>
                </a:srgbClr>
              </a:solidFill>
              <a:cs typeface="Calibri"/>
            </a:endParaRPr>
          </a:p>
        </p:txBody>
      </p:sp>
      <p:pic>
        <p:nvPicPr>
          <p:cNvPr id="2" name="Immagine 1">
            <a:extLst>
              <a:ext uri="{FF2B5EF4-FFF2-40B4-BE49-F238E27FC236}">
                <a16:creationId xmlns:a16="http://schemas.microsoft.com/office/drawing/2014/main" id="{398DBBC9-8A3F-4903-9A1F-C93BDE7B67CA}"/>
              </a:ext>
            </a:extLst>
          </p:cNvPr>
          <p:cNvPicPr>
            <a:picLocks noChangeAspect="1"/>
          </p:cNvPicPr>
          <p:nvPr/>
        </p:nvPicPr>
        <p:blipFill>
          <a:blip r:embed="rId2"/>
          <a:stretch>
            <a:fillRect/>
          </a:stretch>
        </p:blipFill>
        <p:spPr>
          <a:xfrm>
            <a:off x="6885050" y="1566195"/>
            <a:ext cx="5094862" cy="1630355"/>
          </a:xfrm>
          <a:prstGeom prst="rect">
            <a:avLst/>
          </a:prstGeom>
        </p:spPr>
      </p:pic>
      <p:pic>
        <p:nvPicPr>
          <p:cNvPr id="3" name="Immagine 2">
            <a:extLst>
              <a:ext uri="{FF2B5EF4-FFF2-40B4-BE49-F238E27FC236}">
                <a16:creationId xmlns:a16="http://schemas.microsoft.com/office/drawing/2014/main" id="{A472B7F4-82A3-4162-91FC-D71989884DDC}"/>
              </a:ext>
            </a:extLst>
          </p:cNvPr>
          <p:cNvPicPr>
            <a:picLocks noChangeAspect="1"/>
          </p:cNvPicPr>
          <p:nvPr/>
        </p:nvPicPr>
        <p:blipFill>
          <a:blip r:embed="rId3"/>
          <a:stretch>
            <a:fillRect/>
          </a:stretch>
        </p:blipFill>
        <p:spPr>
          <a:xfrm>
            <a:off x="6951796" y="3615814"/>
            <a:ext cx="4900035" cy="2720974"/>
          </a:xfrm>
          <a:prstGeom prst="rect">
            <a:avLst/>
          </a:prstGeom>
        </p:spPr>
      </p:pic>
      <p:sp>
        <p:nvSpPr>
          <p:cNvPr id="13" name="Rettangolo 12">
            <a:extLst>
              <a:ext uri="{FF2B5EF4-FFF2-40B4-BE49-F238E27FC236}">
                <a16:creationId xmlns:a16="http://schemas.microsoft.com/office/drawing/2014/main" id="{DA59E3FA-7F5B-4581-BC93-F1E4AADCFDF6}"/>
              </a:ext>
            </a:extLst>
          </p:cNvPr>
          <p:cNvSpPr/>
          <p:nvPr/>
        </p:nvSpPr>
        <p:spPr>
          <a:xfrm>
            <a:off x="7253586" y="1168121"/>
            <a:ext cx="4357789" cy="453783"/>
          </a:xfrm>
          <a:prstGeom prst="rect">
            <a:avLst/>
          </a:prstGeom>
        </p:spPr>
        <p:txBody>
          <a:bodyPr>
            <a:noAutofit/>
          </a:bodyPr>
          <a:lstStyle/>
          <a:p>
            <a:pPr marL="285750" defTabSz="457200">
              <a:spcBef>
                <a:spcPct val="20000"/>
              </a:spcBef>
            </a:pPr>
            <a:r>
              <a:rPr lang="en-US" sz="2400" dirty="0">
                <a:solidFill>
                  <a:srgbClr val="073182"/>
                </a:solidFill>
                <a:latin typeface="Calibri"/>
                <a:cs typeface="Calibri"/>
              </a:rPr>
              <a:t>DO-365 Well Clear Volume</a:t>
            </a:r>
          </a:p>
        </p:txBody>
      </p:sp>
      <p:sp>
        <p:nvSpPr>
          <p:cNvPr id="14" name="Rettangolo 13">
            <a:extLst>
              <a:ext uri="{FF2B5EF4-FFF2-40B4-BE49-F238E27FC236}">
                <a16:creationId xmlns:a16="http://schemas.microsoft.com/office/drawing/2014/main" id="{A4647241-7B9C-410A-9302-DE8AC67BF298}"/>
              </a:ext>
            </a:extLst>
          </p:cNvPr>
          <p:cNvSpPr/>
          <p:nvPr/>
        </p:nvSpPr>
        <p:spPr>
          <a:xfrm>
            <a:off x="7352315" y="3166794"/>
            <a:ext cx="4357789" cy="453783"/>
          </a:xfrm>
          <a:prstGeom prst="rect">
            <a:avLst/>
          </a:prstGeom>
        </p:spPr>
        <p:txBody>
          <a:bodyPr>
            <a:noAutofit/>
          </a:bodyPr>
          <a:lstStyle/>
          <a:p>
            <a:pPr marL="285750" defTabSz="457200">
              <a:spcBef>
                <a:spcPct val="20000"/>
              </a:spcBef>
            </a:pPr>
            <a:r>
              <a:rPr lang="en-US" sz="2400" dirty="0">
                <a:solidFill>
                  <a:srgbClr val="073182"/>
                </a:solidFill>
                <a:latin typeface="Calibri"/>
                <a:cs typeface="Calibri"/>
              </a:rPr>
              <a:t>DO-365 Alerting Times</a:t>
            </a:r>
          </a:p>
        </p:txBody>
      </p:sp>
    </p:spTree>
    <p:extLst>
      <p:ext uri="{BB962C8B-B14F-4D97-AF65-F5344CB8AC3E}">
        <p14:creationId xmlns:p14="http://schemas.microsoft.com/office/powerpoint/2010/main" val="284954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8</a:t>
            </a:fld>
            <a:endParaRPr lang="fr-FR"/>
          </a:p>
        </p:txBody>
      </p:sp>
      <p:graphicFrame>
        <p:nvGraphicFramePr>
          <p:cNvPr id="17" name="Tabella 16">
            <a:extLst>
              <a:ext uri="{FF2B5EF4-FFF2-40B4-BE49-F238E27FC236}">
                <a16:creationId xmlns:a16="http://schemas.microsoft.com/office/drawing/2014/main" id="{BD586662-6260-4973-8D6D-C07F3E176072}"/>
              </a:ext>
            </a:extLst>
          </p:cNvPr>
          <p:cNvGraphicFramePr>
            <a:graphicFrameLocks noGrp="1"/>
          </p:cNvGraphicFramePr>
          <p:nvPr>
            <p:extLst>
              <p:ext uri="{D42A27DB-BD31-4B8C-83A1-F6EECF244321}">
                <p14:modId xmlns:p14="http://schemas.microsoft.com/office/powerpoint/2010/main" val="1422041764"/>
              </p:ext>
            </p:extLst>
          </p:nvPr>
        </p:nvGraphicFramePr>
        <p:xfrm>
          <a:off x="250167" y="1373301"/>
          <a:ext cx="11110821" cy="5281253"/>
        </p:xfrm>
        <a:graphic>
          <a:graphicData uri="http://schemas.openxmlformats.org/drawingml/2006/table">
            <a:tbl>
              <a:tblPr firstRow="1" firstCol="1" bandRow="1"/>
              <a:tblGrid>
                <a:gridCol w="946069">
                  <a:extLst>
                    <a:ext uri="{9D8B030D-6E8A-4147-A177-3AD203B41FA5}">
                      <a16:colId xmlns:a16="http://schemas.microsoft.com/office/drawing/2014/main" val="2354052261"/>
                    </a:ext>
                  </a:extLst>
                </a:gridCol>
                <a:gridCol w="917236">
                  <a:extLst>
                    <a:ext uri="{9D8B030D-6E8A-4147-A177-3AD203B41FA5}">
                      <a16:colId xmlns:a16="http://schemas.microsoft.com/office/drawing/2014/main" val="63172921"/>
                    </a:ext>
                  </a:extLst>
                </a:gridCol>
                <a:gridCol w="9247516">
                  <a:extLst>
                    <a:ext uri="{9D8B030D-6E8A-4147-A177-3AD203B41FA5}">
                      <a16:colId xmlns:a16="http://schemas.microsoft.com/office/drawing/2014/main" val="3748521352"/>
                    </a:ext>
                  </a:extLst>
                </a:gridCol>
              </a:tblGrid>
              <a:tr h="43493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400" dirty="0">
                          <a:solidFill>
                            <a:schemeClr val="accent6"/>
                          </a:solidFill>
                          <a:effectLst/>
                        </a:rPr>
                        <a:t>Airspace Class</a:t>
                      </a:r>
                      <a:endParaRPr lang="it-IT"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71" marR="50371"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400" dirty="0">
                          <a:solidFill>
                            <a:schemeClr val="accent6"/>
                          </a:solidFill>
                          <a:effectLst/>
                        </a:rPr>
                        <a:t>Intruder Type</a:t>
                      </a:r>
                      <a:endParaRPr lang="it-IT"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71" marR="50371"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400" dirty="0">
                          <a:solidFill>
                            <a:schemeClr val="accent6"/>
                          </a:solidFill>
                          <a:effectLst/>
                        </a:rPr>
                        <a:t>RP behaviour during the assessment task</a:t>
                      </a:r>
                      <a:endParaRPr lang="it-IT"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71" marR="50371"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extLst>
                  <a:ext uri="{0D108BD9-81ED-4DB2-BD59-A6C34878D82A}">
                    <a16:rowId xmlns:a16="http://schemas.microsoft.com/office/drawing/2014/main" val="2321925003"/>
                  </a:ext>
                </a:extLst>
              </a:tr>
              <a:tr h="15855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400" dirty="0">
                          <a:solidFill>
                            <a:schemeClr val="accent6"/>
                          </a:solidFill>
                          <a:effectLst/>
                        </a:rPr>
                        <a:t>D-E</a:t>
                      </a:r>
                      <a:endParaRPr lang="it-IT"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71" marR="503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spcAft>
                          <a:spcPts val="1000"/>
                        </a:spcAft>
                      </a:pPr>
                      <a:r>
                        <a:rPr lang="en-GB" sz="1400">
                          <a:effectLst/>
                        </a:rPr>
                        <a:t>IFR</a:t>
                      </a:r>
                      <a:endParaRPr lang="it-IT" sz="14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71" marR="503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just">
                        <a:spcAft>
                          <a:spcPts val="600"/>
                        </a:spcAft>
                        <a:buFont typeface="Arial" panose="020B0604020202020204" pitchFamily="34" charset="0"/>
                        <a:buChar char="•"/>
                      </a:pPr>
                      <a:r>
                        <a:rPr lang="en-GB" sz="1600" b="1" dirty="0">
                          <a:effectLst/>
                        </a:rPr>
                        <a:t>ATC</a:t>
                      </a:r>
                      <a:r>
                        <a:rPr lang="en-GB" sz="1600" dirty="0">
                          <a:effectLst/>
                        </a:rPr>
                        <a:t> provide full separation. Remote Pilot monitor the traffic information and execute the separation instructions provided by ATC. </a:t>
                      </a:r>
                      <a:endParaRPr lang="it-IT" sz="1600" dirty="0">
                        <a:effectLst/>
                      </a:endParaRPr>
                    </a:p>
                    <a:p>
                      <a:pPr marL="285750" indent="-285750" algn="just">
                        <a:spcAft>
                          <a:spcPts val="600"/>
                        </a:spcAft>
                        <a:buFont typeface="Arial" panose="020B0604020202020204" pitchFamily="34" charset="0"/>
                        <a:buChar char="•"/>
                      </a:pPr>
                      <a:r>
                        <a:rPr lang="en-GB" sz="1600" dirty="0">
                          <a:effectLst/>
                        </a:rPr>
                        <a:t>The </a:t>
                      </a:r>
                      <a:r>
                        <a:rPr lang="en-GB" sz="1600" b="1" dirty="0">
                          <a:effectLst/>
                        </a:rPr>
                        <a:t>RWC system </a:t>
                      </a:r>
                      <a:r>
                        <a:rPr lang="en-GB" sz="1600" dirty="0">
                          <a:effectLst/>
                        </a:rPr>
                        <a:t>would alert and give guidance </a:t>
                      </a:r>
                      <a:r>
                        <a:rPr lang="en-GB" sz="1600" b="0" dirty="0">
                          <a:effectLst/>
                        </a:rPr>
                        <a:t>in case </a:t>
                      </a:r>
                      <a:r>
                        <a:rPr lang="en-GB" sz="1600" dirty="0">
                          <a:effectLst/>
                        </a:rPr>
                        <a:t>the ATC does not timely provide any information about the type of intruder (IFR/VFR) and/or separation instructions</a:t>
                      </a:r>
                    </a:p>
                    <a:p>
                      <a:pPr marL="285750" indent="-285750" algn="just">
                        <a:spcAft>
                          <a:spcPts val="600"/>
                        </a:spcAft>
                        <a:buFont typeface="Arial" panose="020B0604020202020204" pitchFamily="34" charset="0"/>
                        <a:buChar char="•"/>
                      </a:pPr>
                      <a:r>
                        <a:rPr lang="en-GB" sz="1600" dirty="0">
                          <a:effectLst/>
                        </a:rPr>
                        <a:t>The </a:t>
                      </a:r>
                      <a:r>
                        <a:rPr lang="en-GB" sz="1600" b="1" dirty="0">
                          <a:effectLst/>
                        </a:rPr>
                        <a:t>Remote Pilot (RP) </a:t>
                      </a:r>
                      <a:r>
                        <a:rPr lang="en-GB" sz="1600" dirty="0">
                          <a:effectLst/>
                        </a:rPr>
                        <a:t>shall contact ATC to inform them and to ask for instructions or clearance for an RWC manoeuvre</a:t>
                      </a:r>
                      <a:endParaRPr lang="it-IT"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71" marR="5037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505901998"/>
                  </a:ext>
                </a:extLst>
              </a:tr>
              <a:tr h="13641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400" dirty="0">
                          <a:solidFill>
                            <a:schemeClr val="accent6"/>
                          </a:solidFill>
                          <a:effectLst/>
                        </a:rPr>
                        <a:t>D-E</a:t>
                      </a:r>
                      <a:endParaRPr lang="it-IT"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71" marR="503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spcAft>
                          <a:spcPts val="1000"/>
                        </a:spcAft>
                      </a:pPr>
                      <a:r>
                        <a:rPr lang="en-GB" sz="1400">
                          <a:effectLst/>
                        </a:rPr>
                        <a:t>VFR</a:t>
                      </a:r>
                      <a:endParaRPr lang="it-IT" sz="14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71" marR="503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1" dirty="0">
                          <a:effectLst/>
                        </a:rPr>
                        <a:t>ATC</a:t>
                      </a:r>
                      <a:r>
                        <a:rPr lang="en-GB" sz="1600" dirty="0">
                          <a:effectLst/>
                        </a:rPr>
                        <a:t> send traffic info about VFR traffic on a regular basis (in class D), or when possible (in class E). </a:t>
                      </a:r>
                      <a:r>
                        <a:rPr lang="en-GB" sz="1600" b="1" dirty="0">
                          <a:effectLst/>
                        </a:rPr>
                        <a:t>VFR traffic </a:t>
                      </a:r>
                      <a:r>
                        <a:rPr lang="en-GB" sz="1600" dirty="0">
                          <a:effectLst/>
                        </a:rPr>
                        <a:t>shall normally separate </a:t>
                      </a:r>
                    </a:p>
                    <a:p>
                      <a:pPr marL="285750" indent="-285750" algn="just">
                        <a:spcAft>
                          <a:spcPts val="600"/>
                        </a:spcAft>
                        <a:buFont typeface="Arial" panose="020B0604020202020204" pitchFamily="34" charset="0"/>
                        <a:buChar char="•"/>
                      </a:pPr>
                      <a:r>
                        <a:rPr lang="en-GB" sz="1600" dirty="0">
                          <a:effectLst/>
                        </a:rPr>
                        <a:t>The </a:t>
                      </a:r>
                      <a:r>
                        <a:rPr lang="en-GB" sz="1600" b="1" dirty="0">
                          <a:effectLst/>
                        </a:rPr>
                        <a:t>RWC system </a:t>
                      </a:r>
                      <a:r>
                        <a:rPr lang="en-GB" sz="1600" b="0" dirty="0">
                          <a:effectLst/>
                        </a:rPr>
                        <a:t>would alert and give guidance to RP in case the VFR traffic is not separating</a:t>
                      </a:r>
                      <a:endParaRPr lang="en-GB" sz="1600" dirty="0">
                        <a:effectLst/>
                      </a:endParaRPr>
                    </a:p>
                    <a:p>
                      <a:pPr marL="285750" indent="-285750" algn="just">
                        <a:spcAft>
                          <a:spcPts val="600"/>
                        </a:spcAft>
                        <a:buFont typeface="Arial" panose="020B0604020202020204" pitchFamily="34" charset="0"/>
                        <a:buChar char="•"/>
                      </a:pPr>
                      <a:r>
                        <a:rPr lang="en-GB" sz="1600" dirty="0">
                          <a:effectLst/>
                        </a:rPr>
                        <a:t>The </a:t>
                      </a:r>
                      <a:r>
                        <a:rPr lang="en-GB" sz="1600" b="1" dirty="0">
                          <a:effectLst/>
                        </a:rPr>
                        <a:t>Remote Pilot </a:t>
                      </a:r>
                      <a:r>
                        <a:rPr lang="en-GB" sz="1600" dirty="0">
                          <a:effectLst/>
                        </a:rPr>
                        <a:t>shall interact with ATC to determine a course of action. After clearing the conflict, the RP shall recover the original flight plan by contacting back ATC</a:t>
                      </a:r>
                      <a:endParaRPr lang="it-IT"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71" marR="503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extLst>
                  <a:ext uri="{0D108BD9-81ED-4DB2-BD59-A6C34878D82A}">
                    <a16:rowId xmlns:a16="http://schemas.microsoft.com/office/drawing/2014/main" val="2020845664"/>
                  </a:ext>
                </a:extLst>
              </a:tr>
              <a:tr h="16775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400" dirty="0">
                          <a:solidFill>
                            <a:schemeClr val="accent6"/>
                          </a:solidFill>
                          <a:effectLst/>
                        </a:rPr>
                        <a:t>G</a:t>
                      </a:r>
                      <a:endParaRPr lang="it-IT" sz="1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71" marR="503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spcAft>
                          <a:spcPts val="1000"/>
                        </a:spcAft>
                      </a:pPr>
                      <a:r>
                        <a:rPr lang="en-GB" sz="1400">
                          <a:effectLst/>
                        </a:rPr>
                        <a:t>IFR and VFR</a:t>
                      </a:r>
                      <a:endParaRPr lang="it-IT" sz="140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71" marR="503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just">
                        <a:spcAft>
                          <a:spcPts val="600"/>
                        </a:spcAft>
                        <a:buFont typeface="Arial" panose="020B0604020202020204" pitchFamily="34" charset="0"/>
                        <a:buChar char="•"/>
                      </a:pPr>
                      <a:r>
                        <a:rPr lang="en-GB" sz="1600" b="1" dirty="0">
                          <a:effectLst/>
                        </a:rPr>
                        <a:t>ATC</a:t>
                      </a:r>
                      <a:r>
                        <a:rPr lang="en-GB" sz="1600" dirty="0">
                          <a:effectLst/>
                        </a:rPr>
                        <a:t> does not provide any separation or traffic information services. The IFR RPAS RP shares separation responsibility with the intruder</a:t>
                      </a:r>
                    </a:p>
                    <a:p>
                      <a:pPr marL="285750" indent="-285750" algn="just">
                        <a:spcAft>
                          <a:spcPts val="600"/>
                        </a:spcAft>
                        <a:buFont typeface="Arial" panose="020B0604020202020204" pitchFamily="34" charset="0"/>
                        <a:buChar char="•"/>
                      </a:pPr>
                      <a:r>
                        <a:rPr lang="en-GB" sz="1600" b="0" dirty="0">
                          <a:effectLst/>
                        </a:rPr>
                        <a:t>The </a:t>
                      </a:r>
                      <a:r>
                        <a:rPr lang="en-GB" sz="1600" b="1" dirty="0">
                          <a:effectLst/>
                        </a:rPr>
                        <a:t>RWC System</a:t>
                      </a:r>
                      <a:r>
                        <a:rPr lang="en-GB" sz="1600" b="0" dirty="0">
                          <a:effectLst/>
                        </a:rPr>
                        <a:t> </a:t>
                      </a:r>
                      <a:r>
                        <a:rPr lang="en-US" sz="1600" b="0" dirty="0">
                          <a:effectLst/>
                        </a:rPr>
                        <a:t>would alert and give guidance to RP in case of conflicting intruders, together with information on type of intruder (coop./non coop, ACAS equip.), as far as practicable</a:t>
                      </a:r>
                      <a:endParaRPr lang="en-GB" sz="1600" b="0" dirty="0">
                        <a:effectLst/>
                      </a:endParaRPr>
                    </a:p>
                    <a:p>
                      <a:pPr marL="285750" indent="-285750" algn="just">
                        <a:spcAft>
                          <a:spcPts val="600"/>
                        </a:spcAft>
                        <a:buFont typeface="Arial" panose="020B0604020202020204" pitchFamily="34" charset="0"/>
                        <a:buChar char="•"/>
                      </a:pPr>
                      <a:r>
                        <a:rPr lang="en-GB" sz="1600" dirty="0">
                          <a:effectLst/>
                        </a:rPr>
                        <a:t>The  </a:t>
                      </a:r>
                      <a:r>
                        <a:rPr lang="en-GB" sz="1600" b="1" dirty="0">
                          <a:effectLst/>
                        </a:rPr>
                        <a:t>Remote Pilot</a:t>
                      </a:r>
                      <a:r>
                        <a:rPr lang="en-GB" sz="1600" b="0" dirty="0">
                          <a:effectLst/>
                        </a:rPr>
                        <a:t>,</a:t>
                      </a:r>
                      <a:r>
                        <a:rPr lang="en-GB" sz="1600" dirty="0">
                          <a:effectLst/>
                        </a:rPr>
                        <a:t> using RWC indications, decides the </a:t>
                      </a:r>
                      <a:r>
                        <a:rPr lang="en-GB" sz="1600" dirty="0" err="1">
                          <a:effectLst/>
                        </a:rPr>
                        <a:t>maneuver</a:t>
                      </a:r>
                      <a:r>
                        <a:rPr lang="en-GB" sz="1600" dirty="0">
                          <a:effectLst/>
                        </a:rPr>
                        <a:t> according to the rules of the air, simply notifying ATC, if available. After clearing the conflict, the RP will contact ATC, if available, in order to return to the original flight path.</a:t>
                      </a:r>
                      <a:endParaRPr lang="it-IT" sz="16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71" marR="5037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1796910783"/>
                  </a:ext>
                </a:extLst>
              </a:tr>
            </a:tbl>
          </a:graphicData>
        </a:graphic>
      </p:graphicFrame>
      <p:sp>
        <p:nvSpPr>
          <p:cNvPr id="18" name="Titolo 1">
            <a:extLst>
              <a:ext uri="{FF2B5EF4-FFF2-40B4-BE49-F238E27FC236}">
                <a16:creationId xmlns:a16="http://schemas.microsoft.com/office/drawing/2014/main" id="{64AC785F-3ED2-41DE-8820-9EDC350D8998}"/>
              </a:ext>
            </a:extLst>
          </p:cNvPr>
          <p:cNvSpPr txBox="1">
            <a:spLocks/>
          </p:cNvSpPr>
          <p:nvPr/>
        </p:nvSpPr>
        <p:spPr>
          <a:xfrm>
            <a:off x="167580" y="620815"/>
            <a:ext cx="8058727" cy="639922"/>
          </a:xfrm>
          <a:prstGeom prst="rect">
            <a:avLst/>
          </a:prstGeom>
        </p:spPr>
        <p:txBody>
          <a:bodyPr vert="horz" lIns="91440" tIns="45720" rIns="91440" bIns="45720" rtlCol="0" anchor="t" anchorCtr="0">
            <a:normAutofit/>
          </a:bodyPr>
          <a:lstStyle>
            <a:defPPr>
              <a:defRPr lang="fr-FR"/>
            </a:defPPr>
            <a:lvl1pPr marR="0" lvl="0" indent="0" defTabSz="457200" fontAlgn="auto">
              <a:lnSpc>
                <a:spcPct val="100000"/>
              </a:lnSpc>
              <a:spcBef>
                <a:spcPct val="0"/>
              </a:spcBef>
              <a:spcAft>
                <a:spcPts val="0"/>
              </a:spcAft>
              <a:buClrTx/>
              <a:buSzTx/>
              <a:buFontTx/>
              <a:buNone/>
              <a:tabLst/>
              <a:defRPr kumimoji="0" sz="3200" b="1" i="1" u="none" strike="noStrike" cap="none" spc="0" normalizeH="0" baseline="0">
                <a:ln>
                  <a:noFill/>
                </a:ln>
                <a:solidFill>
                  <a:srgbClr val="4E88C7"/>
                </a:solidFill>
                <a:effectLst/>
                <a:uLnTx/>
                <a:uFillTx/>
                <a:latin typeface="Calibri"/>
                <a:ea typeface="+mj-ea"/>
                <a:cs typeface="Calibri"/>
              </a:defRPr>
            </a:lvl1pPr>
          </a:lstStyle>
          <a:p>
            <a:r>
              <a:rPr lang="it-IT" dirty="0"/>
              <a:t>Operating </a:t>
            </a:r>
            <a:r>
              <a:rPr lang="it-IT" dirty="0" err="1"/>
              <a:t>Procedures</a:t>
            </a:r>
            <a:endParaRPr lang="it-IT" dirty="0"/>
          </a:p>
        </p:txBody>
      </p:sp>
    </p:spTree>
    <p:extLst>
      <p:ext uri="{BB962C8B-B14F-4D97-AF65-F5344CB8AC3E}">
        <p14:creationId xmlns:p14="http://schemas.microsoft.com/office/powerpoint/2010/main" val="206077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a:extLst>
              <a:ext uri="{FF2B5EF4-FFF2-40B4-BE49-F238E27FC236}">
                <a16:creationId xmlns:a16="http://schemas.microsoft.com/office/drawing/2014/main" id="{ED65DD63-B903-486A-AFF3-9DA2EF90B954}"/>
              </a:ext>
            </a:extLst>
          </p:cNvPr>
          <p:cNvSpPr txBox="1">
            <a:spLocks/>
          </p:cNvSpPr>
          <p:nvPr/>
        </p:nvSpPr>
        <p:spPr>
          <a:xfrm>
            <a:off x="274071" y="529727"/>
            <a:ext cx="8183563" cy="635171"/>
          </a:xfrm>
          <a:prstGeom prst="rect">
            <a:avLst/>
          </a:prstGeom>
        </p:spPr>
        <p:txBody>
          <a:bodyPr vert="horz" lIns="91440" tIns="45720" rIns="91440" bIns="45720" rtlCol="0" anchor="t" anchorCtr="0">
            <a:normAutofit/>
          </a:bodyPr>
          <a:lstStyle>
            <a:defPPr>
              <a:defRPr lang="fr-FR"/>
            </a:defPPr>
            <a:lvl1pPr marR="0" lvl="0" indent="0" defTabSz="457200" fontAlgn="auto">
              <a:lnSpc>
                <a:spcPct val="100000"/>
              </a:lnSpc>
              <a:spcBef>
                <a:spcPct val="0"/>
              </a:spcBef>
              <a:spcAft>
                <a:spcPts val="0"/>
              </a:spcAft>
              <a:buClrTx/>
              <a:buSzTx/>
              <a:buFontTx/>
              <a:buNone/>
              <a:tabLst/>
              <a:defRPr kumimoji="0" sz="3200" b="1" i="1" u="none" strike="noStrike" cap="none" spc="0" normalizeH="0" baseline="0">
                <a:ln>
                  <a:noFill/>
                </a:ln>
                <a:solidFill>
                  <a:srgbClr val="4E88C7"/>
                </a:solidFill>
                <a:effectLst/>
                <a:uLnTx/>
                <a:uFillTx/>
                <a:latin typeface="Calibri"/>
                <a:ea typeface="+mj-ea"/>
                <a:cs typeface="Calibri"/>
              </a:defRPr>
            </a:lvl1pPr>
          </a:lstStyle>
          <a:p>
            <a:r>
              <a:rPr lang="en-US" dirty="0"/>
              <a:t>Differences with existing (manned) situation</a:t>
            </a:r>
          </a:p>
        </p:txBody>
      </p:sp>
      <p:graphicFrame>
        <p:nvGraphicFramePr>
          <p:cNvPr id="8" name="Tabella 7">
            <a:extLst>
              <a:ext uri="{FF2B5EF4-FFF2-40B4-BE49-F238E27FC236}">
                <a16:creationId xmlns:a16="http://schemas.microsoft.com/office/drawing/2014/main" id="{13EF2C65-A48F-40D4-93B7-17E35AC60BC1}"/>
              </a:ext>
            </a:extLst>
          </p:cNvPr>
          <p:cNvGraphicFramePr>
            <a:graphicFrameLocks noGrp="1"/>
          </p:cNvGraphicFramePr>
          <p:nvPr>
            <p:extLst>
              <p:ext uri="{D42A27DB-BD31-4B8C-83A1-F6EECF244321}">
                <p14:modId xmlns:p14="http://schemas.microsoft.com/office/powerpoint/2010/main" val="3770130072"/>
              </p:ext>
            </p:extLst>
          </p:nvPr>
        </p:nvGraphicFramePr>
        <p:xfrm>
          <a:off x="232912" y="1233577"/>
          <a:ext cx="11248845" cy="5098212"/>
        </p:xfrm>
        <a:graphic>
          <a:graphicData uri="http://schemas.openxmlformats.org/drawingml/2006/table">
            <a:tbl>
              <a:tblPr firstRow="1" firstCol="1" bandRow="1"/>
              <a:tblGrid>
                <a:gridCol w="5618832">
                  <a:extLst>
                    <a:ext uri="{9D8B030D-6E8A-4147-A177-3AD203B41FA5}">
                      <a16:colId xmlns:a16="http://schemas.microsoft.com/office/drawing/2014/main" val="2866326366"/>
                    </a:ext>
                  </a:extLst>
                </a:gridCol>
                <a:gridCol w="5630013">
                  <a:extLst>
                    <a:ext uri="{9D8B030D-6E8A-4147-A177-3AD203B41FA5}">
                      <a16:colId xmlns:a16="http://schemas.microsoft.com/office/drawing/2014/main" val="4057731402"/>
                    </a:ext>
                  </a:extLst>
                </a:gridCol>
              </a:tblGrid>
              <a:tr h="36808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7000"/>
                        </a:lnSpc>
                        <a:spcAft>
                          <a:spcPts val="0"/>
                        </a:spcAft>
                      </a:pPr>
                      <a:r>
                        <a:rPr lang="it-IT" sz="1600" dirty="0" err="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Current</a:t>
                      </a:r>
                      <a:r>
                        <a:rPr lang="it-IT"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Operations in </a:t>
                      </a:r>
                      <a:r>
                        <a:rPr lang="it-IT" sz="1600" dirty="0" err="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manned</a:t>
                      </a:r>
                      <a:r>
                        <a:rPr lang="it-IT"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dirty="0" err="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aviation</a:t>
                      </a:r>
                      <a:endParaRPr lang="it-IT"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7" marR="511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rgbClr val="4E88C7"/>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7000"/>
                        </a:lnSpc>
                        <a:spcAft>
                          <a:spcPts val="0"/>
                        </a:spcAft>
                      </a:pPr>
                      <a:r>
                        <a:rPr lang="it-IT" sz="1600" dirty="0" err="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URClearED</a:t>
                      </a:r>
                      <a:r>
                        <a:rPr lang="it-IT"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it-IT" sz="1600" dirty="0" err="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expected</a:t>
                      </a:r>
                      <a:r>
                        <a:rPr lang="it-IT"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operations and </a:t>
                      </a:r>
                      <a:r>
                        <a:rPr lang="it-IT" sz="1600" dirty="0" err="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capabilities</a:t>
                      </a:r>
                      <a:endParaRPr lang="it-IT"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7" marR="51157" marT="0" marB="0" anchor="ctr">
                    <a:lnL w="12700" cap="flat" cmpd="sng" algn="ctr">
                      <a:solidFill>
                        <a:schemeClr val="tx1"/>
                      </a:solidFill>
                      <a:prstDash val="solid"/>
                      <a:round/>
                      <a:headEnd type="none" w="med" len="med"/>
                      <a:tailEnd type="none" w="med" len="med"/>
                    </a:lnL>
                    <a:lnR w="12700" cmpd="sng">
                      <a:solidFill>
                        <a:srgbClr val="4E88C7"/>
                      </a:solidFill>
                    </a:lnR>
                    <a:lnT w="12700" cmpd="sng">
                      <a:solidFill>
                        <a:srgbClr val="4E88C7"/>
                      </a:solidFill>
                    </a:lnT>
                    <a:lnB w="12700" cmpd="sng">
                      <a:solidFill>
                        <a:srgbClr val="4E88C7"/>
                      </a:solidFill>
                    </a:lnB>
                    <a:lnTlToBr w="12700" cmpd="sng">
                      <a:noFill/>
                      <a:prstDash val="solid"/>
                    </a:lnTlToBr>
                    <a:lnBlToTr w="12700" cmpd="sng">
                      <a:noFill/>
                      <a:prstDash val="solid"/>
                    </a:lnBlToTr>
                    <a:solidFill>
                      <a:srgbClr val="4E88C7"/>
                    </a:solidFill>
                  </a:tcPr>
                </a:tc>
                <a:extLst>
                  <a:ext uri="{0D108BD9-81ED-4DB2-BD59-A6C34878D82A}">
                    <a16:rowId xmlns:a16="http://schemas.microsoft.com/office/drawing/2014/main" val="2460715046"/>
                  </a:ext>
                </a:extLst>
              </a:tr>
              <a:tr h="991704">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lvl="0" indent="0" algn="just" defTabSz="457200" rtl="0" eaLnBrk="1" fontAlgn="auto" latinLnBrk="0" hangingPunct="1">
                        <a:lnSpc>
                          <a:spcPct val="107000"/>
                        </a:lnSpc>
                        <a:spcBef>
                          <a:spcPts val="0"/>
                        </a:spcBef>
                        <a:spcAft>
                          <a:spcPts val="0"/>
                        </a:spcAft>
                        <a:buClrTx/>
                        <a:buSzTx/>
                        <a:buFont typeface="Arial" panose="020B0604020202020204" pitchFamily="34" charset="0"/>
                        <a:buNone/>
                        <a:tabLst/>
                        <a:defRPr/>
                      </a:pPr>
                      <a:r>
                        <a:rPr lang="it-IT" sz="1600" b="0" dirty="0">
                          <a:solidFill>
                            <a:srgbClr val="000000"/>
                          </a:solidFill>
                          <a:effectLst/>
                        </a:rPr>
                        <a:t>Responsibility for </a:t>
                      </a:r>
                      <a:r>
                        <a:rPr lang="it-IT" sz="1600" b="0" dirty="0" err="1">
                          <a:solidFill>
                            <a:srgbClr val="000000"/>
                          </a:solidFill>
                          <a:effectLst/>
                        </a:rPr>
                        <a:t>separation</a:t>
                      </a:r>
                      <a:r>
                        <a:rPr lang="it-IT" sz="1600" b="0" dirty="0">
                          <a:solidFill>
                            <a:srgbClr val="000000"/>
                          </a:solidFill>
                          <a:effectLst/>
                        </a:rPr>
                        <a:t> management </a:t>
                      </a:r>
                      <a:r>
                        <a:rPr lang="it-IT" sz="1600" b="0" dirty="0" err="1">
                          <a:solidFill>
                            <a:srgbClr val="000000"/>
                          </a:solidFill>
                          <a:effectLst/>
                        </a:rPr>
                        <a:t>is</a:t>
                      </a:r>
                      <a:r>
                        <a:rPr lang="it-IT" sz="1600" b="0" dirty="0">
                          <a:solidFill>
                            <a:srgbClr val="000000"/>
                          </a:solidFill>
                          <a:effectLst/>
                        </a:rPr>
                        <a:t> </a:t>
                      </a:r>
                      <a:r>
                        <a:rPr lang="it-IT" sz="1600" b="0" dirty="0" err="1">
                          <a:solidFill>
                            <a:srgbClr val="000000"/>
                          </a:solidFill>
                          <a:effectLst/>
                        </a:rPr>
                        <a:t>assigned</a:t>
                      </a:r>
                      <a:r>
                        <a:rPr lang="it-IT" sz="1600" b="0" dirty="0">
                          <a:solidFill>
                            <a:srgbClr val="000000"/>
                          </a:solidFill>
                          <a:effectLst/>
                        </a:rPr>
                        <a:t> to the air </a:t>
                      </a:r>
                      <a:r>
                        <a:rPr lang="it-IT" sz="1600" b="0" dirty="0" err="1">
                          <a:solidFill>
                            <a:srgbClr val="000000"/>
                          </a:solidFill>
                          <a:effectLst/>
                        </a:rPr>
                        <a:t>traffic</a:t>
                      </a:r>
                      <a:r>
                        <a:rPr lang="it-IT" sz="1600" b="0" dirty="0">
                          <a:solidFill>
                            <a:srgbClr val="000000"/>
                          </a:solidFill>
                          <a:effectLst/>
                        </a:rPr>
                        <a:t> controller. </a:t>
                      </a:r>
                      <a:r>
                        <a:rPr lang="it-IT" sz="1600" b="0" dirty="0" err="1">
                          <a:solidFill>
                            <a:srgbClr val="000000"/>
                          </a:solidFill>
                          <a:effectLst/>
                        </a:rPr>
                        <a:t>However</a:t>
                      </a:r>
                      <a:r>
                        <a:rPr lang="it-IT" sz="1600" b="0" dirty="0">
                          <a:solidFill>
                            <a:srgbClr val="000000"/>
                          </a:solidFill>
                          <a:effectLst/>
                        </a:rPr>
                        <a:t>, the </a:t>
                      </a:r>
                      <a:r>
                        <a:rPr lang="it-IT" sz="1600" b="0" dirty="0" err="1">
                          <a:solidFill>
                            <a:srgbClr val="000000"/>
                          </a:solidFill>
                          <a:effectLst/>
                        </a:rPr>
                        <a:t>pilot</a:t>
                      </a:r>
                      <a:r>
                        <a:rPr lang="it-IT" sz="1600" b="0" dirty="0">
                          <a:solidFill>
                            <a:srgbClr val="000000"/>
                          </a:solidFill>
                          <a:effectLst/>
                        </a:rPr>
                        <a:t> </a:t>
                      </a:r>
                      <a:r>
                        <a:rPr lang="it-IT" sz="1600" b="0" dirty="0" err="1">
                          <a:solidFill>
                            <a:srgbClr val="000000"/>
                          </a:solidFill>
                          <a:effectLst/>
                        </a:rPr>
                        <a:t>is</a:t>
                      </a:r>
                      <a:r>
                        <a:rPr lang="it-IT" sz="1600" b="0" dirty="0">
                          <a:solidFill>
                            <a:srgbClr val="000000"/>
                          </a:solidFill>
                          <a:effectLst/>
                        </a:rPr>
                        <a:t> </a:t>
                      </a:r>
                      <a:r>
                        <a:rPr lang="it-IT" sz="1600" b="0" dirty="0" err="1">
                          <a:solidFill>
                            <a:srgbClr val="000000"/>
                          </a:solidFill>
                          <a:effectLst/>
                        </a:rPr>
                        <a:t>responsible</a:t>
                      </a:r>
                      <a:r>
                        <a:rPr lang="it-IT" sz="1600" b="0" dirty="0">
                          <a:solidFill>
                            <a:srgbClr val="000000"/>
                          </a:solidFill>
                          <a:effectLst/>
                        </a:rPr>
                        <a:t> for </a:t>
                      </a:r>
                      <a:r>
                        <a:rPr lang="it-IT" sz="1600" b="0" dirty="0" err="1">
                          <a:solidFill>
                            <a:srgbClr val="000000"/>
                          </a:solidFill>
                          <a:effectLst/>
                        </a:rPr>
                        <a:t>remaining</a:t>
                      </a:r>
                      <a:r>
                        <a:rPr lang="it-IT" sz="1600" b="0" dirty="0">
                          <a:solidFill>
                            <a:srgbClr val="000000"/>
                          </a:solidFill>
                          <a:effectLst/>
                        </a:rPr>
                        <a:t> </a:t>
                      </a:r>
                      <a:r>
                        <a:rPr lang="it-IT" sz="1600" b="0" dirty="0" err="1">
                          <a:solidFill>
                            <a:srgbClr val="000000"/>
                          </a:solidFill>
                          <a:effectLst/>
                        </a:rPr>
                        <a:t>well</a:t>
                      </a:r>
                      <a:r>
                        <a:rPr lang="it-IT" sz="1600" b="0" dirty="0">
                          <a:solidFill>
                            <a:srgbClr val="000000"/>
                          </a:solidFill>
                          <a:effectLst/>
                        </a:rPr>
                        <a:t> </a:t>
                      </a:r>
                      <a:r>
                        <a:rPr lang="it-IT" sz="1600" b="0" dirty="0" err="1">
                          <a:solidFill>
                            <a:srgbClr val="000000"/>
                          </a:solidFill>
                          <a:effectLst/>
                        </a:rPr>
                        <a:t>clear</a:t>
                      </a:r>
                      <a:r>
                        <a:rPr lang="it-IT" sz="1600" b="0" dirty="0">
                          <a:solidFill>
                            <a:srgbClr val="000000"/>
                          </a:solidFill>
                          <a:effectLst/>
                        </a:rPr>
                        <a:t> from other </a:t>
                      </a:r>
                      <a:r>
                        <a:rPr lang="it-IT" sz="1600" b="0" dirty="0" err="1">
                          <a:solidFill>
                            <a:srgbClr val="000000"/>
                          </a:solidFill>
                          <a:effectLst/>
                        </a:rPr>
                        <a:t>traffic</a:t>
                      </a:r>
                      <a:endParaRPr lang="it-IT"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7" marR="511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4E88C7"/>
                      </a:solidFill>
                    </a:lnT>
                    <a:lnB w="12700" cmpd="sng">
                      <a:solidFill>
                        <a:srgbClr val="4E88C7"/>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457200" rtl="0" eaLnBrk="1" fontAlgn="auto" latinLnBrk="0" hangingPunct="1">
                        <a:lnSpc>
                          <a:spcPct val="107000"/>
                        </a:lnSpc>
                        <a:spcBef>
                          <a:spcPts val="0"/>
                        </a:spcBef>
                        <a:spcAft>
                          <a:spcPts val="0"/>
                        </a:spcAft>
                        <a:buClrTx/>
                        <a:buSzTx/>
                        <a:buFont typeface="Arial" panose="020B0604020202020204" pitchFamily="34" charset="0"/>
                        <a:buNone/>
                        <a:tabLst/>
                        <a:defRPr/>
                      </a:pPr>
                      <a:r>
                        <a:rPr lang="it-IT" sz="1600" dirty="0">
                          <a:solidFill>
                            <a:srgbClr val="000000"/>
                          </a:solidFill>
                          <a:effectLst/>
                        </a:rPr>
                        <a:t>In the </a:t>
                      </a:r>
                      <a:r>
                        <a:rPr lang="it-IT" sz="1600" dirty="0" err="1">
                          <a:solidFill>
                            <a:srgbClr val="000000"/>
                          </a:solidFill>
                          <a:effectLst/>
                        </a:rPr>
                        <a:t>URClearED</a:t>
                      </a:r>
                      <a:r>
                        <a:rPr lang="it-IT" sz="1600" dirty="0">
                          <a:solidFill>
                            <a:srgbClr val="000000"/>
                          </a:solidFill>
                          <a:effectLst/>
                        </a:rPr>
                        <a:t> operational </a:t>
                      </a:r>
                      <a:r>
                        <a:rPr lang="it-IT" sz="1600" dirty="0" err="1">
                          <a:solidFill>
                            <a:srgbClr val="000000"/>
                          </a:solidFill>
                          <a:effectLst/>
                        </a:rPr>
                        <a:t>concept</a:t>
                      </a:r>
                      <a:r>
                        <a:rPr lang="it-IT" sz="1600" dirty="0">
                          <a:solidFill>
                            <a:srgbClr val="000000"/>
                          </a:solidFill>
                          <a:effectLst/>
                        </a:rPr>
                        <a:t> the </a:t>
                      </a:r>
                      <a:r>
                        <a:rPr lang="it-IT" sz="1600" dirty="0" err="1">
                          <a:solidFill>
                            <a:srgbClr val="000000"/>
                          </a:solidFill>
                          <a:effectLst/>
                        </a:rPr>
                        <a:t>roles</a:t>
                      </a:r>
                      <a:r>
                        <a:rPr lang="it-IT" sz="1600" dirty="0">
                          <a:solidFill>
                            <a:srgbClr val="000000"/>
                          </a:solidFill>
                          <a:effectLst/>
                        </a:rPr>
                        <a:t> and </a:t>
                      </a:r>
                      <a:r>
                        <a:rPr lang="it-IT" sz="1600" dirty="0" err="1">
                          <a:solidFill>
                            <a:srgbClr val="000000"/>
                          </a:solidFill>
                          <a:effectLst/>
                        </a:rPr>
                        <a:t>responsibilities</a:t>
                      </a:r>
                      <a:r>
                        <a:rPr lang="it-IT" sz="1600" dirty="0">
                          <a:solidFill>
                            <a:srgbClr val="000000"/>
                          </a:solidFill>
                          <a:effectLst/>
                        </a:rPr>
                        <a:t> for ATC and remote </a:t>
                      </a:r>
                      <a:r>
                        <a:rPr lang="it-IT" sz="1600" dirty="0" err="1">
                          <a:solidFill>
                            <a:srgbClr val="000000"/>
                          </a:solidFill>
                          <a:effectLst/>
                        </a:rPr>
                        <a:t>pilots</a:t>
                      </a:r>
                      <a:r>
                        <a:rPr lang="it-IT" sz="1600" dirty="0">
                          <a:solidFill>
                            <a:srgbClr val="000000"/>
                          </a:solidFill>
                          <a:effectLst/>
                        </a:rPr>
                        <a:t> are the </a:t>
                      </a:r>
                      <a:r>
                        <a:rPr lang="it-IT" sz="1600" dirty="0" err="1">
                          <a:solidFill>
                            <a:srgbClr val="000000"/>
                          </a:solidFill>
                          <a:effectLst/>
                        </a:rPr>
                        <a:t>same</a:t>
                      </a:r>
                      <a:r>
                        <a:rPr lang="it-IT" sz="1600" dirty="0">
                          <a:solidFill>
                            <a:srgbClr val="000000"/>
                          </a:solidFill>
                          <a:effectLst/>
                        </a:rPr>
                        <a:t> </a:t>
                      </a:r>
                      <a:r>
                        <a:rPr lang="it-IT" sz="1600" dirty="0" err="1">
                          <a:solidFill>
                            <a:srgbClr val="000000"/>
                          </a:solidFill>
                          <a:effectLst/>
                        </a:rPr>
                        <a:t>as</a:t>
                      </a:r>
                      <a:r>
                        <a:rPr lang="it-IT" sz="1600" dirty="0">
                          <a:solidFill>
                            <a:srgbClr val="000000"/>
                          </a:solidFill>
                          <a:effectLst/>
                        </a:rPr>
                        <a:t> </a:t>
                      </a:r>
                      <a:r>
                        <a:rPr lang="it-IT" sz="1600" dirty="0" err="1">
                          <a:solidFill>
                            <a:srgbClr val="000000"/>
                          </a:solidFill>
                          <a:effectLst/>
                        </a:rPr>
                        <a:t>current</a:t>
                      </a:r>
                      <a:r>
                        <a:rPr lang="it-IT" sz="1600" dirty="0">
                          <a:solidFill>
                            <a:srgbClr val="000000"/>
                          </a:solidFill>
                          <a:effectLst/>
                        </a:rPr>
                        <a:t> </a:t>
                      </a:r>
                      <a:r>
                        <a:rPr lang="it-IT" sz="1600" dirty="0" err="1">
                          <a:solidFill>
                            <a:srgbClr val="000000"/>
                          </a:solidFill>
                          <a:effectLst/>
                        </a:rPr>
                        <a:t>manned</a:t>
                      </a:r>
                      <a:r>
                        <a:rPr lang="it-IT" sz="1600" dirty="0">
                          <a:solidFill>
                            <a:srgbClr val="000000"/>
                          </a:solidFill>
                          <a:effectLst/>
                        </a:rPr>
                        <a:t> </a:t>
                      </a:r>
                      <a:r>
                        <a:rPr lang="it-IT" sz="1600" dirty="0" err="1">
                          <a:solidFill>
                            <a:srgbClr val="000000"/>
                          </a:solidFill>
                          <a:effectLst/>
                        </a:rPr>
                        <a:t>aviation</a:t>
                      </a:r>
                      <a:r>
                        <a:rPr lang="it-IT" sz="1600" dirty="0">
                          <a:solidFill>
                            <a:srgbClr val="000000"/>
                          </a:solidFill>
                          <a:effectLst/>
                        </a:rPr>
                        <a:t> operations</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7" marR="51157" marT="0" marB="0" anchor="ctr">
                    <a:lnL w="12700" cap="flat" cmpd="sng" algn="ctr">
                      <a:solidFill>
                        <a:schemeClr val="tx1"/>
                      </a:solidFill>
                      <a:prstDash val="solid"/>
                      <a:round/>
                      <a:headEnd type="none" w="med" len="med"/>
                      <a:tailEnd type="none" w="med" len="med"/>
                    </a:lnL>
                    <a:lnR w="12700" cmpd="sng">
                      <a:solidFill>
                        <a:srgbClr val="4E88C7"/>
                      </a:solidFill>
                    </a:lnR>
                    <a:lnT w="12700" cmpd="sng">
                      <a:solidFill>
                        <a:srgbClr val="4E88C7"/>
                      </a:solidFill>
                    </a:lnT>
                    <a:lnB w="12700" cmpd="sng">
                      <a:solidFill>
                        <a:srgbClr val="4E88C7"/>
                      </a:solidFill>
                    </a:lnB>
                    <a:lnTlToBr w="12700" cmpd="sng">
                      <a:noFill/>
                      <a:prstDash val="solid"/>
                    </a:lnTlToBr>
                    <a:lnBlToTr w="12700" cmpd="sng">
                      <a:noFill/>
                      <a:prstDash val="solid"/>
                    </a:lnBlToTr>
                    <a:solidFill>
                      <a:srgbClr val="4E88C7">
                        <a:tint val="20000"/>
                      </a:srgbClr>
                    </a:solidFill>
                  </a:tcPr>
                </a:tc>
                <a:extLst>
                  <a:ext uri="{0D108BD9-81ED-4DB2-BD59-A6C34878D82A}">
                    <a16:rowId xmlns:a16="http://schemas.microsoft.com/office/drawing/2014/main" val="644439761"/>
                  </a:ext>
                </a:extLst>
              </a:tr>
              <a:tr h="249600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indent="0" algn="just">
                        <a:lnSpc>
                          <a:spcPct val="107000"/>
                        </a:lnSpc>
                        <a:spcAft>
                          <a:spcPts val="0"/>
                        </a:spcAft>
                        <a:buFont typeface="Arial" panose="020B0604020202020204" pitchFamily="34" charset="0"/>
                        <a:buNone/>
                      </a:pPr>
                      <a:r>
                        <a:rPr lang="it-IT" sz="1600" b="0" dirty="0">
                          <a:solidFill>
                            <a:srgbClr val="000000"/>
                          </a:solidFill>
                          <a:effectLst/>
                        </a:rPr>
                        <a:t>In </a:t>
                      </a:r>
                      <a:r>
                        <a:rPr lang="it-IT" sz="1600" b="0" dirty="0" err="1">
                          <a:solidFill>
                            <a:srgbClr val="000000"/>
                          </a:solidFill>
                          <a:effectLst/>
                        </a:rPr>
                        <a:t>all</a:t>
                      </a:r>
                      <a:r>
                        <a:rPr lang="it-IT" sz="1600" b="0" dirty="0">
                          <a:solidFill>
                            <a:srgbClr val="000000"/>
                          </a:solidFill>
                          <a:effectLst/>
                        </a:rPr>
                        <a:t> the </a:t>
                      </a:r>
                      <a:r>
                        <a:rPr lang="it-IT" sz="1600" b="0" dirty="0" err="1">
                          <a:solidFill>
                            <a:srgbClr val="000000"/>
                          </a:solidFill>
                          <a:effectLst/>
                        </a:rPr>
                        <a:t>situations</a:t>
                      </a:r>
                      <a:r>
                        <a:rPr lang="it-IT" sz="1600" b="0" dirty="0">
                          <a:solidFill>
                            <a:srgbClr val="000000"/>
                          </a:solidFill>
                          <a:effectLst/>
                        </a:rPr>
                        <a:t> in </a:t>
                      </a:r>
                      <a:r>
                        <a:rPr lang="it-IT" sz="1600" b="0" dirty="0" err="1">
                          <a:solidFill>
                            <a:srgbClr val="000000"/>
                          </a:solidFill>
                          <a:effectLst/>
                        </a:rPr>
                        <a:t>which</a:t>
                      </a:r>
                      <a:r>
                        <a:rPr lang="it-IT" sz="1600" b="0" dirty="0">
                          <a:solidFill>
                            <a:srgbClr val="000000"/>
                          </a:solidFill>
                          <a:effectLst/>
                        </a:rPr>
                        <a:t> ATC </a:t>
                      </a:r>
                      <a:r>
                        <a:rPr lang="it-IT" sz="1600" b="0" dirty="0" err="1">
                          <a:solidFill>
                            <a:srgbClr val="000000"/>
                          </a:solidFill>
                          <a:effectLst/>
                        </a:rPr>
                        <a:t>does</a:t>
                      </a:r>
                      <a:r>
                        <a:rPr lang="it-IT" sz="1600" b="0" dirty="0">
                          <a:solidFill>
                            <a:srgbClr val="000000"/>
                          </a:solidFill>
                          <a:effectLst/>
                        </a:rPr>
                        <a:t> </a:t>
                      </a:r>
                      <a:r>
                        <a:rPr lang="it-IT" sz="1600" b="0" dirty="0" err="1">
                          <a:solidFill>
                            <a:srgbClr val="000000"/>
                          </a:solidFill>
                          <a:effectLst/>
                        </a:rPr>
                        <a:t>not</a:t>
                      </a:r>
                      <a:r>
                        <a:rPr lang="it-IT" sz="1600" b="0" dirty="0">
                          <a:solidFill>
                            <a:srgbClr val="000000"/>
                          </a:solidFill>
                          <a:effectLst/>
                        </a:rPr>
                        <a:t> </a:t>
                      </a:r>
                      <a:r>
                        <a:rPr lang="it-IT" sz="1600" b="0" dirty="0" err="1">
                          <a:solidFill>
                            <a:srgbClr val="000000"/>
                          </a:solidFill>
                          <a:effectLst/>
                        </a:rPr>
                        <a:t>provide</a:t>
                      </a:r>
                      <a:r>
                        <a:rPr lang="it-IT" sz="1600" b="0" dirty="0">
                          <a:solidFill>
                            <a:srgbClr val="000000"/>
                          </a:solidFill>
                          <a:effectLst/>
                        </a:rPr>
                        <a:t> the </a:t>
                      </a:r>
                      <a:r>
                        <a:rPr lang="it-IT" sz="1600" b="0" dirty="0" err="1">
                          <a:solidFill>
                            <a:srgbClr val="000000"/>
                          </a:solidFill>
                          <a:effectLst/>
                        </a:rPr>
                        <a:t>separation</a:t>
                      </a:r>
                      <a:r>
                        <a:rPr lang="it-IT" sz="1600" b="0" dirty="0">
                          <a:solidFill>
                            <a:srgbClr val="000000"/>
                          </a:solidFill>
                          <a:effectLst/>
                        </a:rPr>
                        <a:t> service, a </a:t>
                      </a:r>
                      <a:r>
                        <a:rPr lang="it-IT" sz="1600" b="0" dirty="0" err="1">
                          <a:solidFill>
                            <a:srgbClr val="000000"/>
                          </a:solidFill>
                          <a:effectLst/>
                        </a:rPr>
                        <a:t>manned</a:t>
                      </a:r>
                      <a:r>
                        <a:rPr lang="it-IT" sz="1600" b="0" dirty="0">
                          <a:solidFill>
                            <a:srgbClr val="000000"/>
                          </a:solidFill>
                          <a:effectLst/>
                        </a:rPr>
                        <a:t> </a:t>
                      </a:r>
                      <a:r>
                        <a:rPr lang="it-IT" sz="1600" b="0" dirty="0" err="1">
                          <a:solidFill>
                            <a:srgbClr val="000000"/>
                          </a:solidFill>
                          <a:effectLst/>
                        </a:rPr>
                        <a:t>aircraft</a:t>
                      </a:r>
                      <a:r>
                        <a:rPr lang="it-IT" sz="1600" b="0" dirty="0">
                          <a:solidFill>
                            <a:srgbClr val="000000"/>
                          </a:solidFill>
                          <a:effectLst/>
                        </a:rPr>
                        <a:t> can </a:t>
                      </a:r>
                      <a:r>
                        <a:rPr lang="it-IT" sz="1600" b="0" dirty="0" err="1">
                          <a:solidFill>
                            <a:srgbClr val="000000"/>
                          </a:solidFill>
                          <a:effectLst/>
                        </a:rPr>
                        <a:t>only</a:t>
                      </a:r>
                      <a:r>
                        <a:rPr lang="it-IT" sz="1600" b="0" dirty="0">
                          <a:solidFill>
                            <a:srgbClr val="000000"/>
                          </a:solidFill>
                          <a:effectLst/>
                        </a:rPr>
                        <a:t> </a:t>
                      </a:r>
                      <a:r>
                        <a:rPr lang="it-IT" sz="1600" b="0" dirty="0" err="1">
                          <a:solidFill>
                            <a:srgbClr val="000000"/>
                          </a:solidFill>
                          <a:effectLst/>
                        </a:rPr>
                        <a:t>rely</a:t>
                      </a:r>
                      <a:r>
                        <a:rPr lang="it-IT" sz="1600" b="0" dirty="0">
                          <a:solidFill>
                            <a:srgbClr val="000000"/>
                          </a:solidFill>
                          <a:effectLst/>
                        </a:rPr>
                        <a:t> on </a:t>
                      </a:r>
                      <a:r>
                        <a:rPr lang="it-IT" sz="1600" b="0" dirty="0" err="1">
                          <a:solidFill>
                            <a:srgbClr val="000000"/>
                          </a:solidFill>
                          <a:effectLst/>
                        </a:rPr>
                        <a:t>see</a:t>
                      </a:r>
                      <a:r>
                        <a:rPr lang="it-IT" sz="1600" b="0" dirty="0">
                          <a:solidFill>
                            <a:srgbClr val="000000"/>
                          </a:solidFill>
                          <a:effectLst/>
                        </a:rPr>
                        <a:t>-and-</a:t>
                      </a:r>
                      <a:r>
                        <a:rPr lang="it-IT" sz="1600" b="0" dirty="0" err="1">
                          <a:solidFill>
                            <a:srgbClr val="000000"/>
                          </a:solidFill>
                          <a:effectLst/>
                        </a:rPr>
                        <a:t>avoid</a:t>
                      </a:r>
                      <a:r>
                        <a:rPr lang="it-IT" sz="1600" b="0" dirty="0">
                          <a:solidFill>
                            <a:srgbClr val="000000"/>
                          </a:solidFill>
                          <a:effectLst/>
                        </a:rPr>
                        <a:t> capability of the </a:t>
                      </a:r>
                      <a:r>
                        <a:rPr lang="it-IT" sz="1600" b="0" dirty="0" err="1">
                          <a:solidFill>
                            <a:srgbClr val="000000"/>
                          </a:solidFill>
                          <a:effectLst/>
                        </a:rPr>
                        <a:t>pilot</a:t>
                      </a:r>
                      <a:r>
                        <a:rPr lang="it-IT" sz="1600" b="0" dirty="0">
                          <a:solidFill>
                            <a:srgbClr val="000000"/>
                          </a:solidFill>
                          <a:effectLst/>
                        </a:rPr>
                        <a:t>, </a:t>
                      </a:r>
                      <a:r>
                        <a:rPr lang="it-IT" sz="1600" b="0" dirty="0" err="1">
                          <a:solidFill>
                            <a:srgbClr val="000000"/>
                          </a:solidFill>
                          <a:effectLst/>
                        </a:rPr>
                        <a:t>eventually</a:t>
                      </a:r>
                      <a:r>
                        <a:rPr lang="it-IT" sz="1600" b="0" dirty="0">
                          <a:solidFill>
                            <a:srgbClr val="000000"/>
                          </a:solidFill>
                          <a:effectLst/>
                        </a:rPr>
                        <a:t> </a:t>
                      </a:r>
                      <a:r>
                        <a:rPr lang="it-IT" sz="1600" b="0" dirty="0" err="1">
                          <a:solidFill>
                            <a:srgbClr val="000000"/>
                          </a:solidFill>
                          <a:effectLst/>
                        </a:rPr>
                        <a:t>supported</a:t>
                      </a:r>
                      <a:r>
                        <a:rPr lang="it-IT" sz="1600" b="0" dirty="0">
                          <a:solidFill>
                            <a:srgbClr val="000000"/>
                          </a:solidFill>
                          <a:effectLst/>
                        </a:rPr>
                        <a:t> by ACAS-I </a:t>
                      </a:r>
                      <a:r>
                        <a:rPr lang="it-IT" sz="1600" b="0" dirty="0" err="1">
                          <a:solidFill>
                            <a:srgbClr val="000000"/>
                          </a:solidFill>
                          <a:effectLst/>
                        </a:rPr>
                        <a:t>T</a:t>
                      </a:r>
                      <a:r>
                        <a:rPr lang="it-IT" sz="1600" b="0" kern="1200" dirty="0" err="1">
                          <a:solidFill>
                            <a:srgbClr val="000000"/>
                          </a:solidFill>
                          <a:effectLst/>
                          <a:latin typeface="+mn-lt"/>
                          <a:ea typeface="+mn-ea"/>
                          <a:cs typeface="+mn-cs"/>
                        </a:rPr>
                        <a:t>raffic</a:t>
                      </a:r>
                      <a:r>
                        <a:rPr lang="it-IT" sz="1600" b="0" kern="1200" dirty="0">
                          <a:solidFill>
                            <a:srgbClr val="000000"/>
                          </a:solidFill>
                          <a:effectLst/>
                          <a:latin typeface="+mn-lt"/>
                          <a:ea typeface="+mn-ea"/>
                          <a:cs typeface="+mn-cs"/>
                        </a:rPr>
                        <a:t> </a:t>
                      </a:r>
                      <a:r>
                        <a:rPr lang="it-IT" sz="1600" b="0" kern="1200" dirty="0" err="1">
                          <a:solidFill>
                            <a:srgbClr val="000000"/>
                          </a:solidFill>
                          <a:effectLst/>
                          <a:latin typeface="+mn-lt"/>
                          <a:ea typeface="+mn-ea"/>
                          <a:cs typeface="+mn-cs"/>
                        </a:rPr>
                        <a:t>advisories</a:t>
                      </a:r>
                      <a:r>
                        <a:rPr lang="it-IT" sz="1600" b="0" kern="1200" dirty="0">
                          <a:solidFill>
                            <a:srgbClr val="000000"/>
                          </a:solidFill>
                          <a:effectLst/>
                          <a:latin typeface="+mn-lt"/>
                          <a:ea typeface="+mn-ea"/>
                          <a:cs typeface="+mn-cs"/>
                        </a:rPr>
                        <a:t> (</a:t>
                      </a:r>
                      <a:r>
                        <a:rPr lang="it-IT" sz="1600" b="0" kern="1200" dirty="0" err="1">
                          <a:solidFill>
                            <a:srgbClr val="000000"/>
                          </a:solidFill>
                          <a:effectLst/>
                          <a:latin typeface="+mn-lt"/>
                          <a:ea typeface="+mn-ea"/>
                          <a:cs typeface="+mn-cs"/>
                        </a:rPr>
                        <a:t>TAs</a:t>
                      </a:r>
                      <a:r>
                        <a:rPr lang="it-IT" sz="1600" b="0" kern="1200" dirty="0">
                          <a:solidFill>
                            <a:srgbClr val="000000"/>
                          </a:solidFill>
                          <a:effectLst/>
                          <a:latin typeface="+mn-lt"/>
                          <a:ea typeface="+mn-ea"/>
                          <a:cs typeface="+mn-cs"/>
                        </a:rPr>
                        <a:t>)</a:t>
                      </a:r>
                      <a:endParaRPr lang="it-IT"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7" marR="511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4E88C7"/>
                      </a:solidFill>
                    </a:lnT>
                    <a:lnB w="12700" cmpd="sng">
                      <a:solidFill>
                        <a:srgbClr val="4E88C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just">
                        <a:lnSpc>
                          <a:spcPct val="107000"/>
                        </a:lnSpc>
                        <a:spcAft>
                          <a:spcPts val="0"/>
                        </a:spcAft>
                        <a:buFont typeface="Arial" panose="020B0604020202020204" pitchFamily="34" charset="0"/>
                        <a:buChar char="•"/>
                      </a:pPr>
                      <a:r>
                        <a:rPr lang="it-IT" sz="1600" dirty="0">
                          <a:solidFill>
                            <a:srgbClr val="000000"/>
                          </a:solidFill>
                          <a:effectLst/>
                        </a:rPr>
                        <a:t>The DAA RWC </a:t>
                      </a:r>
                      <a:r>
                        <a:rPr lang="it-IT" sz="1600" dirty="0" err="1">
                          <a:solidFill>
                            <a:srgbClr val="000000"/>
                          </a:solidFill>
                          <a:effectLst/>
                        </a:rPr>
                        <a:t>function</a:t>
                      </a:r>
                      <a:r>
                        <a:rPr lang="it-IT" sz="1600" dirty="0">
                          <a:solidFill>
                            <a:srgbClr val="000000"/>
                          </a:solidFill>
                          <a:effectLst/>
                        </a:rPr>
                        <a:t> issues </a:t>
                      </a:r>
                      <a:r>
                        <a:rPr lang="it-IT" sz="1600" dirty="0" err="1">
                          <a:solidFill>
                            <a:srgbClr val="000000"/>
                          </a:solidFill>
                          <a:effectLst/>
                        </a:rPr>
                        <a:t>at</a:t>
                      </a:r>
                      <a:r>
                        <a:rPr lang="it-IT" sz="1600" dirty="0">
                          <a:solidFill>
                            <a:srgbClr val="000000"/>
                          </a:solidFill>
                          <a:effectLst/>
                        </a:rPr>
                        <a:t> </a:t>
                      </a:r>
                      <a:r>
                        <a:rPr lang="it-IT" sz="1600" dirty="0" err="1">
                          <a:solidFill>
                            <a:srgbClr val="000000"/>
                          </a:solidFill>
                          <a:effectLst/>
                        </a:rPr>
                        <a:t>most</a:t>
                      </a:r>
                      <a:r>
                        <a:rPr lang="it-IT" sz="1600" dirty="0">
                          <a:solidFill>
                            <a:srgbClr val="000000"/>
                          </a:solidFill>
                          <a:effectLst/>
                        </a:rPr>
                        <a:t> the </a:t>
                      </a:r>
                      <a:r>
                        <a:rPr lang="it-IT" sz="1600" dirty="0" err="1">
                          <a:solidFill>
                            <a:srgbClr val="000000"/>
                          </a:solidFill>
                          <a:effectLst/>
                        </a:rPr>
                        <a:t>advisory</a:t>
                      </a:r>
                      <a:r>
                        <a:rPr lang="it-IT" sz="1600" dirty="0">
                          <a:solidFill>
                            <a:srgbClr val="000000"/>
                          </a:solidFill>
                          <a:effectLst/>
                        </a:rPr>
                        <a:t> (for monitoring </a:t>
                      </a:r>
                      <a:r>
                        <a:rPr lang="it-IT" sz="1600" dirty="0" err="1">
                          <a:solidFill>
                            <a:srgbClr val="000000"/>
                          </a:solidFill>
                          <a:effectLst/>
                        </a:rPr>
                        <a:t>traffic</a:t>
                      </a:r>
                      <a:r>
                        <a:rPr lang="it-IT" sz="1600" dirty="0">
                          <a:solidFill>
                            <a:srgbClr val="000000"/>
                          </a:solidFill>
                          <a:effectLst/>
                        </a:rPr>
                        <a:t>) and </a:t>
                      </a:r>
                      <a:r>
                        <a:rPr lang="it-IT" sz="1600" dirty="0" err="1">
                          <a:solidFill>
                            <a:srgbClr val="000000"/>
                          </a:solidFill>
                          <a:effectLst/>
                        </a:rPr>
                        <a:t>caution</a:t>
                      </a:r>
                      <a:r>
                        <a:rPr lang="it-IT" sz="1600" dirty="0">
                          <a:solidFill>
                            <a:srgbClr val="000000"/>
                          </a:solidFill>
                          <a:effectLst/>
                        </a:rPr>
                        <a:t> </a:t>
                      </a:r>
                      <a:r>
                        <a:rPr lang="it-IT" sz="1600" dirty="0" err="1">
                          <a:solidFill>
                            <a:srgbClr val="000000"/>
                          </a:solidFill>
                          <a:effectLst/>
                        </a:rPr>
                        <a:t>alerts</a:t>
                      </a:r>
                      <a:r>
                        <a:rPr lang="it-IT" sz="1600" dirty="0">
                          <a:solidFill>
                            <a:srgbClr val="000000"/>
                          </a:solidFill>
                          <a:effectLst/>
                        </a:rPr>
                        <a:t> (for action).</a:t>
                      </a:r>
                    </a:p>
                    <a:p>
                      <a:pPr marL="285750" indent="-285750" algn="just">
                        <a:lnSpc>
                          <a:spcPct val="107000"/>
                        </a:lnSpc>
                        <a:spcAft>
                          <a:spcPts val="0"/>
                        </a:spcAft>
                        <a:buFont typeface="Arial" panose="020B0604020202020204" pitchFamily="34" charset="0"/>
                        <a:buChar char="•"/>
                      </a:pPr>
                      <a:r>
                        <a:rPr lang="it-IT" sz="1600" dirty="0">
                          <a:solidFill>
                            <a:srgbClr val="000000"/>
                          </a:solidFill>
                          <a:effectLst/>
                        </a:rPr>
                        <a:t>The RWC </a:t>
                      </a:r>
                      <a:r>
                        <a:rPr lang="it-IT" sz="1600" dirty="0" err="1">
                          <a:solidFill>
                            <a:srgbClr val="000000"/>
                          </a:solidFill>
                          <a:effectLst/>
                        </a:rPr>
                        <a:t>gives</a:t>
                      </a:r>
                      <a:r>
                        <a:rPr lang="it-IT" sz="1600" dirty="0">
                          <a:solidFill>
                            <a:srgbClr val="000000"/>
                          </a:solidFill>
                          <a:effectLst/>
                        </a:rPr>
                        <a:t> guidance </a:t>
                      </a:r>
                      <a:r>
                        <a:rPr lang="it-IT" sz="1600" dirty="0" err="1">
                          <a:solidFill>
                            <a:srgbClr val="000000"/>
                          </a:solidFill>
                          <a:effectLst/>
                        </a:rPr>
                        <a:t>indications</a:t>
                      </a:r>
                      <a:r>
                        <a:rPr lang="it-IT" sz="1600" dirty="0">
                          <a:solidFill>
                            <a:srgbClr val="000000"/>
                          </a:solidFill>
                          <a:effectLst/>
                        </a:rPr>
                        <a:t> </a:t>
                      </a:r>
                      <a:r>
                        <a:rPr lang="it-IT" sz="1600" dirty="0" err="1">
                          <a:solidFill>
                            <a:srgbClr val="000000"/>
                          </a:solidFill>
                          <a:effectLst/>
                        </a:rPr>
                        <a:t>that</a:t>
                      </a:r>
                      <a:r>
                        <a:rPr lang="it-IT" sz="1600" dirty="0">
                          <a:solidFill>
                            <a:srgbClr val="000000"/>
                          </a:solidFill>
                          <a:effectLst/>
                        </a:rPr>
                        <a:t> </a:t>
                      </a:r>
                      <a:r>
                        <a:rPr lang="it-IT" sz="1600" dirty="0" err="1">
                          <a:solidFill>
                            <a:srgbClr val="000000"/>
                          </a:solidFill>
                          <a:effectLst/>
                        </a:rPr>
                        <a:t>would</a:t>
                      </a:r>
                      <a:r>
                        <a:rPr lang="it-IT" sz="1600" dirty="0">
                          <a:solidFill>
                            <a:srgbClr val="000000"/>
                          </a:solidFill>
                          <a:effectLst/>
                        </a:rPr>
                        <a:t> support the RP in taking </a:t>
                      </a:r>
                      <a:r>
                        <a:rPr lang="it-IT" sz="1600" dirty="0" err="1">
                          <a:solidFill>
                            <a:srgbClr val="000000"/>
                          </a:solidFill>
                          <a:effectLst/>
                        </a:rPr>
                        <a:t>decisions</a:t>
                      </a:r>
                      <a:r>
                        <a:rPr lang="it-IT" sz="1600" dirty="0">
                          <a:solidFill>
                            <a:srgbClr val="000000"/>
                          </a:solidFill>
                          <a:effectLst/>
                        </a:rPr>
                        <a:t> </a:t>
                      </a:r>
                      <a:r>
                        <a:rPr lang="it-IT" sz="1600" dirty="0" err="1">
                          <a:solidFill>
                            <a:srgbClr val="000000"/>
                          </a:solidFill>
                          <a:effectLst/>
                        </a:rPr>
                        <a:t>when</a:t>
                      </a:r>
                      <a:r>
                        <a:rPr lang="it-IT" sz="1600" dirty="0">
                          <a:solidFill>
                            <a:srgbClr val="000000"/>
                          </a:solidFill>
                          <a:effectLst/>
                        </a:rPr>
                        <a:t> </a:t>
                      </a:r>
                      <a:r>
                        <a:rPr lang="it-IT" sz="1600" dirty="0" err="1">
                          <a:solidFill>
                            <a:srgbClr val="000000"/>
                          </a:solidFill>
                          <a:effectLst/>
                        </a:rPr>
                        <a:t>interacting</a:t>
                      </a:r>
                      <a:r>
                        <a:rPr lang="it-IT" sz="1600" dirty="0">
                          <a:solidFill>
                            <a:srgbClr val="000000"/>
                          </a:solidFill>
                          <a:effectLst/>
                        </a:rPr>
                        <a:t> with ATC, </a:t>
                      </a:r>
                      <a:r>
                        <a:rPr lang="it-IT" sz="1600" dirty="0" err="1">
                          <a:solidFill>
                            <a:srgbClr val="000000"/>
                          </a:solidFill>
                          <a:effectLst/>
                        </a:rPr>
                        <a:t>if</a:t>
                      </a:r>
                      <a:r>
                        <a:rPr lang="it-IT" sz="1600" dirty="0">
                          <a:solidFill>
                            <a:srgbClr val="000000"/>
                          </a:solidFill>
                          <a:effectLst/>
                        </a:rPr>
                        <a:t> available, or for </a:t>
                      </a:r>
                      <a:r>
                        <a:rPr lang="it-IT" sz="1600" dirty="0" err="1">
                          <a:solidFill>
                            <a:srgbClr val="000000"/>
                          </a:solidFill>
                          <a:effectLst/>
                        </a:rPr>
                        <a:t>maneuvering</a:t>
                      </a:r>
                      <a:r>
                        <a:rPr lang="it-IT" sz="1600" dirty="0">
                          <a:solidFill>
                            <a:srgbClr val="000000"/>
                          </a:solidFill>
                          <a:effectLst/>
                        </a:rPr>
                        <a:t>.</a:t>
                      </a:r>
                    </a:p>
                    <a:p>
                      <a:pPr marL="285750" indent="-285750" algn="just">
                        <a:lnSpc>
                          <a:spcPct val="107000"/>
                        </a:lnSpc>
                        <a:spcAft>
                          <a:spcPts val="0"/>
                        </a:spcAft>
                        <a:buFont typeface="Arial" panose="020B0604020202020204" pitchFamily="34" charset="0"/>
                        <a:buChar char="•"/>
                      </a:pPr>
                      <a:r>
                        <a:rPr lang="it-IT" sz="1600" dirty="0">
                          <a:solidFill>
                            <a:srgbClr val="000000"/>
                          </a:solidFill>
                          <a:effectLst/>
                        </a:rPr>
                        <a:t>The </a:t>
                      </a:r>
                      <a:r>
                        <a:rPr lang="it-IT" sz="1600" dirty="0" err="1">
                          <a:solidFill>
                            <a:srgbClr val="000000"/>
                          </a:solidFill>
                          <a:effectLst/>
                        </a:rPr>
                        <a:t>alerting</a:t>
                      </a:r>
                      <a:r>
                        <a:rPr lang="it-IT" sz="1600" dirty="0">
                          <a:solidFill>
                            <a:srgbClr val="000000"/>
                          </a:solidFill>
                          <a:effectLst/>
                        </a:rPr>
                        <a:t> </a:t>
                      </a:r>
                      <a:r>
                        <a:rPr lang="it-IT" sz="1600" dirty="0" err="1">
                          <a:solidFill>
                            <a:srgbClr val="000000"/>
                          </a:solidFill>
                          <a:effectLst/>
                        </a:rPr>
                        <a:t>timeframe</a:t>
                      </a:r>
                      <a:r>
                        <a:rPr lang="it-IT" sz="1600" dirty="0">
                          <a:solidFill>
                            <a:srgbClr val="000000"/>
                          </a:solidFill>
                          <a:effectLst/>
                        </a:rPr>
                        <a:t> of RWC on an IFR RPAS </a:t>
                      </a:r>
                      <a:r>
                        <a:rPr lang="it-IT" sz="1600" dirty="0" err="1">
                          <a:solidFill>
                            <a:srgbClr val="000000"/>
                          </a:solidFill>
                          <a:effectLst/>
                        </a:rPr>
                        <a:t>is</a:t>
                      </a:r>
                      <a:r>
                        <a:rPr lang="it-IT" sz="1600" dirty="0">
                          <a:solidFill>
                            <a:srgbClr val="000000"/>
                          </a:solidFill>
                          <a:effectLst/>
                        </a:rPr>
                        <a:t> always </a:t>
                      </a:r>
                      <a:r>
                        <a:rPr lang="it-IT" sz="1600" dirty="0" err="1">
                          <a:solidFill>
                            <a:srgbClr val="000000"/>
                          </a:solidFill>
                          <a:effectLst/>
                        </a:rPr>
                        <a:t>sufficient</a:t>
                      </a:r>
                      <a:r>
                        <a:rPr lang="it-IT" sz="1600" dirty="0">
                          <a:solidFill>
                            <a:srgbClr val="000000"/>
                          </a:solidFill>
                          <a:effectLst/>
                        </a:rPr>
                        <a:t> for </a:t>
                      </a:r>
                      <a:r>
                        <a:rPr lang="it-IT" sz="1600" dirty="0" err="1">
                          <a:solidFill>
                            <a:srgbClr val="000000"/>
                          </a:solidFill>
                          <a:effectLst/>
                        </a:rPr>
                        <a:t>interacting</a:t>
                      </a:r>
                      <a:r>
                        <a:rPr lang="it-IT" sz="1600" dirty="0">
                          <a:solidFill>
                            <a:srgbClr val="000000"/>
                          </a:solidFill>
                          <a:effectLst/>
                        </a:rPr>
                        <a:t> with ATC, </a:t>
                      </a:r>
                      <a:r>
                        <a:rPr lang="it-IT" sz="1600" dirty="0" err="1">
                          <a:solidFill>
                            <a:srgbClr val="000000"/>
                          </a:solidFill>
                          <a:effectLst/>
                        </a:rPr>
                        <a:t>while</a:t>
                      </a:r>
                      <a:r>
                        <a:rPr lang="it-IT" sz="1600" dirty="0">
                          <a:solidFill>
                            <a:srgbClr val="000000"/>
                          </a:solidFill>
                          <a:effectLst/>
                        </a:rPr>
                        <a:t> </a:t>
                      </a:r>
                      <a:r>
                        <a:rPr lang="it-IT" sz="1600" dirty="0" err="1">
                          <a:solidFill>
                            <a:srgbClr val="000000"/>
                          </a:solidFill>
                          <a:effectLst/>
                        </a:rPr>
                        <a:t>not</a:t>
                      </a:r>
                      <a:r>
                        <a:rPr lang="it-IT" sz="1600" dirty="0">
                          <a:solidFill>
                            <a:srgbClr val="000000"/>
                          </a:solidFill>
                          <a:effectLst/>
                        </a:rPr>
                        <a:t> </a:t>
                      </a:r>
                      <a:r>
                        <a:rPr lang="it-IT" sz="1600" dirty="0" err="1">
                          <a:solidFill>
                            <a:srgbClr val="000000"/>
                          </a:solidFill>
                          <a:effectLst/>
                        </a:rPr>
                        <a:t>conflicting</a:t>
                      </a:r>
                      <a:r>
                        <a:rPr lang="it-IT" sz="1600" dirty="0">
                          <a:solidFill>
                            <a:srgbClr val="000000"/>
                          </a:solidFill>
                          <a:effectLst/>
                        </a:rPr>
                        <a:t> with ATC </a:t>
                      </a:r>
                      <a:r>
                        <a:rPr lang="it-IT" sz="1600" dirty="0" err="1">
                          <a:solidFill>
                            <a:srgbClr val="000000"/>
                          </a:solidFill>
                          <a:effectLst/>
                        </a:rPr>
                        <a:t>separation</a:t>
                      </a:r>
                      <a:r>
                        <a:rPr lang="it-IT" sz="1600" dirty="0">
                          <a:solidFill>
                            <a:srgbClr val="000000"/>
                          </a:solidFill>
                          <a:effectLst/>
                        </a:rPr>
                        <a:t>.</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7" marR="51157" marT="0" marB="0" anchor="ctr">
                    <a:lnL w="12700" cap="flat" cmpd="sng" algn="ctr">
                      <a:solidFill>
                        <a:schemeClr val="tx1"/>
                      </a:solidFill>
                      <a:prstDash val="solid"/>
                      <a:round/>
                      <a:headEnd type="none" w="med" len="med"/>
                      <a:tailEnd type="none" w="med" len="med"/>
                    </a:lnL>
                    <a:lnR w="12700" cmpd="sng">
                      <a:solidFill>
                        <a:srgbClr val="4E88C7"/>
                      </a:solidFill>
                    </a:lnR>
                    <a:lnT w="12700" cmpd="sng">
                      <a:solidFill>
                        <a:srgbClr val="4E88C7"/>
                      </a:solidFill>
                    </a:lnT>
                    <a:lnB w="12700" cmpd="sng">
                      <a:solidFill>
                        <a:srgbClr val="4E88C7"/>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96315866"/>
                  </a:ext>
                </a:extLst>
              </a:tr>
              <a:tr h="124242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lvl="0" indent="0" algn="just" defTabSz="457200" rtl="0" eaLnBrk="1" fontAlgn="auto" latinLnBrk="0" hangingPunct="1">
                        <a:lnSpc>
                          <a:spcPct val="107000"/>
                        </a:lnSpc>
                        <a:spcBef>
                          <a:spcPts val="0"/>
                        </a:spcBef>
                        <a:spcAft>
                          <a:spcPts val="0"/>
                        </a:spcAft>
                        <a:buClrTx/>
                        <a:buSzTx/>
                        <a:buFont typeface="Arial" panose="020B0604020202020204" pitchFamily="34" charset="0"/>
                        <a:buNone/>
                        <a:tabLst/>
                        <a:defRPr/>
                      </a:pPr>
                      <a:r>
                        <a:rPr lang="it-IT" sz="1600" b="0" dirty="0">
                          <a:solidFill>
                            <a:srgbClr val="000000"/>
                          </a:solidFill>
                          <a:effectLst/>
                        </a:rPr>
                        <a:t>TCAS-I </a:t>
                      </a:r>
                      <a:r>
                        <a:rPr lang="it-IT" sz="1600" b="0" dirty="0" err="1">
                          <a:solidFill>
                            <a:srgbClr val="000000"/>
                          </a:solidFill>
                          <a:effectLst/>
                        </a:rPr>
                        <a:t>is</a:t>
                      </a:r>
                      <a:r>
                        <a:rPr lang="it-IT" sz="1600" b="0" dirty="0">
                          <a:solidFill>
                            <a:srgbClr val="000000"/>
                          </a:solidFill>
                          <a:effectLst/>
                        </a:rPr>
                        <a:t> optional for </a:t>
                      </a:r>
                      <a:r>
                        <a:rPr lang="it-IT" sz="1600" b="0" dirty="0" err="1">
                          <a:solidFill>
                            <a:srgbClr val="000000"/>
                          </a:solidFill>
                          <a:effectLst/>
                        </a:rPr>
                        <a:t>any</a:t>
                      </a:r>
                      <a:r>
                        <a:rPr lang="it-IT" sz="1600" b="0" dirty="0">
                          <a:solidFill>
                            <a:srgbClr val="000000"/>
                          </a:solidFill>
                          <a:effectLst/>
                        </a:rPr>
                        <a:t> </a:t>
                      </a:r>
                      <a:r>
                        <a:rPr lang="it-IT" sz="1600" b="0" dirty="0" err="1">
                          <a:solidFill>
                            <a:srgbClr val="000000"/>
                          </a:solidFill>
                          <a:effectLst/>
                        </a:rPr>
                        <a:t>aircraft</a:t>
                      </a:r>
                      <a:r>
                        <a:rPr lang="it-IT" sz="1600" b="0" dirty="0">
                          <a:solidFill>
                            <a:srgbClr val="000000"/>
                          </a:solidFill>
                          <a:effectLst/>
                        </a:rPr>
                        <a:t>, TCAS-II </a:t>
                      </a:r>
                      <a:r>
                        <a:rPr lang="it-IT" sz="1600" b="0" dirty="0" err="1">
                          <a:solidFill>
                            <a:srgbClr val="000000"/>
                          </a:solidFill>
                          <a:effectLst/>
                        </a:rPr>
                        <a:t>is</a:t>
                      </a:r>
                      <a:r>
                        <a:rPr lang="it-IT" sz="1600" b="0" dirty="0">
                          <a:solidFill>
                            <a:srgbClr val="000000"/>
                          </a:solidFill>
                          <a:effectLst/>
                        </a:rPr>
                        <a:t> </a:t>
                      </a:r>
                      <a:r>
                        <a:rPr lang="it-IT" sz="1600" b="0" dirty="0" err="1">
                          <a:solidFill>
                            <a:srgbClr val="000000"/>
                          </a:solidFill>
                          <a:effectLst/>
                        </a:rPr>
                        <a:t>mandatory</a:t>
                      </a:r>
                      <a:r>
                        <a:rPr lang="it-IT" sz="1600" b="0" dirty="0">
                          <a:solidFill>
                            <a:srgbClr val="000000"/>
                          </a:solidFill>
                          <a:effectLst/>
                        </a:rPr>
                        <a:t> </a:t>
                      </a:r>
                      <a:r>
                        <a:rPr lang="it-IT" sz="1600" b="0" dirty="0" err="1">
                          <a:solidFill>
                            <a:srgbClr val="000000"/>
                          </a:solidFill>
                          <a:effectLst/>
                        </a:rPr>
                        <a:t>within</a:t>
                      </a:r>
                      <a:r>
                        <a:rPr lang="it-IT" sz="1600" b="0" dirty="0">
                          <a:solidFill>
                            <a:srgbClr val="000000"/>
                          </a:solidFill>
                          <a:effectLst/>
                        </a:rPr>
                        <a:t> </a:t>
                      </a:r>
                      <a:r>
                        <a:rPr lang="it-IT" sz="1600" b="0" dirty="0" err="1">
                          <a:solidFill>
                            <a:srgbClr val="000000"/>
                          </a:solidFill>
                          <a:effectLst/>
                        </a:rPr>
                        <a:t>European</a:t>
                      </a:r>
                      <a:r>
                        <a:rPr lang="it-IT" sz="1600" b="0" dirty="0">
                          <a:solidFill>
                            <a:srgbClr val="000000"/>
                          </a:solidFill>
                          <a:effectLst/>
                        </a:rPr>
                        <a:t> Union </a:t>
                      </a:r>
                      <a:r>
                        <a:rPr lang="it-IT" sz="1600" b="0" dirty="0" err="1">
                          <a:solidFill>
                            <a:srgbClr val="000000"/>
                          </a:solidFill>
                          <a:effectLst/>
                        </a:rPr>
                        <a:t>only</a:t>
                      </a:r>
                      <a:r>
                        <a:rPr lang="it-IT" sz="1600" b="0" dirty="0">
                          <a:solidFill>
                            <a:srgbClr val="000000"/>
                          </a:solidFill>
                          <a:effectLst/>
                        </a:rPr>
                        <a:t> for large </a:t>
                      </a:r>
                      <a:r>
                        <a:rPr lang="it-IT" sz="1600" b="0" dirty="0" err="1">
                          <a:solidFill>
                            <a:srgbClr val="000000"/>
                          </a:solidFill>
                          <a:effectLst/>
                        </a:rPr>
                        <a:t>aircraft</a:t>
                      </a:r>
                      <a:r>
                        <a:rPr lang="it-IT" sz="1600" b="0" dirty="0">
                          <a:solidFill>
                            <a:srgbClr val="000000"/>
                          </a:solidFill>
                          <a:effectLst/>
                        </a:rPr>
                        <a:t>. In the </a:t>
                      </a:r>
                      <a:r>
                        <a:rPr lang="it-IT" sz="1600" b="0" dirty="0" err="1">
                          <a:solidFill>
                            <a:srgbClr val="000000"/>
                          </a:solidFill>
                          <a:effectLst/>
                        </a:rPr>
                        <a:t>airspace</a:t>
                      </a:r>
                      <a:r>
                        <a:rPr lang="it-IT" sz="1600" b="0" dirty="0">
                          <a:solidFill>
                            <a:srgbClr val="000000"/>
                          </a:solidFill>
                          <a:effectLst/>
                        </a:rPr>
                        <a:t> classes from D to G, </a:t>
                      </a:r>
                      <a:r>
                        <a:rPr lang="it-IT" sz="1600" b="0" dirty="0" err="1">
                          <a:solidFill>
                            <a:srgbClr val="000000"/>
                          </a:solidFill>
                          <a:effectLst/>
                        </a:rPr>
                        <a:t>there</a:t>
                      </a:r>
                      <a:r>
                        <a:rPr lang="it-IT" sz="1600" b="0" dirty="0">
                          <a:solidFill>
                            <a:srgbClr val="000000"/>
                          </a:solidFill>
                          <a:effectLst/>
                        </a:rPr>
                        <a:t> can be </a:t>
                      </a:r>
                      <a:r>
                        <a:rPr lang="it-IT" sz="1600" b="0" dirty="0" err="1">
                          <a:solidFill>
                            <a:srgbClr val="000000"/>
                          </a:solidFill>
                          <a:effectLst/>
                        </a:rPr>
                        <a:t>aircraft</a:t>
                      </a:r>
                      <a:r>
                        <a:rPr lang="it-IT" sz="1600" b="0" dirty="0">
                          <a:solidFill>
                            <a:srgbClr val="000000"/>
                          </a:solidFill>
                          <a:effectLst/>
                        </a:rPr>
                        <a:t> </a:t>
                      </a:r>
                      <a:r>
                        <a:rPr lang="it-IT" sz="1600" b="0" dirty="0" err="1">
                          <a:solidFill>
                            <a:srgbClr val="000000"/>
                          </a:solidFill>
                          <a:effectLst/>
                        </a:rPr>
                        <a:t>not</a:t>
                      </a:r>
                      <a:r>
                        <a:rPr lang="it-IT" sz="1600" b="0" dirty="0">
                          <a:solidFill>
                            <a:srgbClr val="000000"/>
                          </a:solidFill>
                          <a:effectLst/>
                        </a:rPr>
                        <a:t> </a:t>
                      </a:r>
                      <a:r>
                        <a:rPr lang="it-IT" sz="1600" b="0" dirty="0" err="1">
                          <a:solidFill>
                            <a:srgbClr val="000000"/>
                          </a:solidFill>
                          <a:effectLst/>
                        </a:rPr>
                        <a:t>equipped</a:t>
                      </a:r>
                      <a:r>
                        <a:rPr lang="it-IT" sz="1600" b="0" dirty="0">
                          <a:solidFill>
                            <a:srgbClr val="000000"/>
                          </a:solidFill>
                          <a:effectLst/>
                        </a:rPr>
                        <a:t> by a transponder. </a:t>
                      </a:r>
                      <a:endParaRPr lang="it-IT"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57" marR="511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4E88C7"/>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4572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600" b="0" kern="1200" dirty="0">
                          <a:solidFill>
                            <a:srgbClr val="000000"/>
                          </a:solidFill>
                          <a:effectLst/>
                          <a:latin typeface="+mn-lt"/>
                          <a:ea typeface="+mn-ea"/>
                          <a:cs typeface="+mn-cs"/>
                        </a:rPr>
                        <a:t>The </a:t>
                      </a:r>
                      <a:r>
                        <a:rPr lang="en-GB" sz="1600" b="0" kern="1200" dirty="0" err="1">
                          <a:solidFill>
                            <a:srgbClr val="000000"/>
                          </a:solidFill>
                          <a:effectLst/>
                          <a:latin typeface="+mn-lt"/>
                          <a:ea typeface="+mn-ea"/>
                          <a:cs typeface="+mn-cs"/>
                        </a:rPr>
                        <a:t>URClearED</a:t>
                      </a:r>
                      <a:r>
                        <a:rPr lang="en-GB" sz="1600" b="0" kern="1200" dirty="0">
                          <a:solidFill>
                            <a:srgbClr val="000000"/>
                          </a:solidFill>
                          <a:effectLst/>
                          <a:latin typeface="+mn-lt"/>
                          <a:ea typeface="+mn-ea"/>
                          <a:cs typeface="+mn-cs"/>
                        </a:rPr>
                        <a:t> RWC solution is supported by a surveillance function that provides to the RP the surrounding air traffic situation including not transponder or ACAS equipped aircraft</a:t>
                      </a:r>
                      <a:endParaRPr lang="it-IT" sz="1600" b="0" kern="1200" dirty="0">
                        <a:solidFill>
                          <a:srgbClr val="000000"/>
                        </a:solidFill>
                        <a:effectLst/>
                        <a:latin typeface="+mn-lt"/>
                        <a:ea typeface="+mn-ea"/>
                        <a:cs typeface="+mn-cs"/>
                      </a:endParaRPr>
                    </a:p>
                  </a:txBody>
                  <a:tcPr marL="51157" marR="51157" marT="0" marB="0" anchor="ctr">
                    <a:lnL w="12700" cap="flat" cmpd="sng" algn="ctr">
                      <a:solidFill>
                        <a:schemeClr val="tx1"/>
                      </a:solidFill>
                      <a:prstDash val="solid"/>
                      <a:round/>
                      <a:headEnd type="none" w="med" len="med"/>
                      <a:tailEnd type="none" w="med" len="med"/>
                    </a:lnL>
                    <a:lnR w="12700" cmpd="sng">
                      <a:solidFill>
                        <a:srgbClr val="4E88C7"/>
                      </a:solidFill>
                    </a:lnR>
                    <a:lnT w="12700" cmpd="sng">
                      <a:solidFill>
                        <a:srgbClr val="4E88C7"/>
                      </a:solidFill>
                    </a:lnT>
                    <a:lnB w="12700" cmpd="sng">
                      <a:solidFill>
                        <a:srgbClr val="4E88C7"/>
                      </a:solidFill>
                    </a:lnB>
                    <a:lnTlToBr w="12700" cmpd="sng">
                      <a:noFill/>
                      <a:prstDash val="solid"/>
                    </a:lnTlToBr>
                    <a:lnBlToTr w="12700" cmpd="sng">
                      <a:noFill/>
                      <a:prstDash val="solid"/>
                    </a:lnBlToTr>
                    <a:solidFill>
                      <a:srgbClr val="4E88C7">
                        <a:tint val="20000"/>
                      </a:srgbClr>
                    </a:solidFill>
                  </a:tcPr>
                </a:tc>
                <a:extLst>
                  <a:ext uri="{0D108BD9-81ED-4DB2-BD59-A6C34878D82A}">
                    <a16:rowId xmlns:a16="http://schemas.microsoft.com/office/drawing/2014/main" val="2483315242"/>
                  </a:ext>
                </a:extLst>
              </a:tr>
            </a:tbl>
          </a:graphicData>
        </a:graphic>
      </p:graphicFrame>
    </p:spTree>
    <p:extLst>
      <p:ext uri="{BB962C8B-B14F-4D97-AF65-F5344CB8AC3E}">
        <p14:creationId xmlns:p14="http://schemas.microsoft.com/office/powerpoint/2010/main" val="2814548404"/>
      </p:ext>
    </p:extLst>
  </p:cSld>
  <p:clrMapOvr>
    <a:masterClrMapping/>
  </p:clrMapOvr>
</p:sld>
</file>

<file path=ppt/theme/theme1.xml><?xml version="1.0" encoding="utf-8"?>
<a:theme xmlns:a="http://schemas.openxmlformats.org/drawingml/2006/main" name="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4532168E-F0B2-4114-8433-A619FB2AEB38}"/>
    </a:ext>
  </a:extLst>
</a:theme>
</file>

<file path=ppt/theme/theme2.xml><?xml version="1.0" encoding="utf-8"?>
<a:theme xmlns:a="http://schemas.openxmlformats.org/drawingml/2006/main" name="1_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F6F9CF59-F8C0-4C7A-B697-3440005FF4CE}"/>
    </a:ext>
  </a:extLst>
</a:theme>
</file>

<file path=ppt/theme/theme3.xml><?xml version="1.0" encoding="utf-8"?>
<a:theme xmlns:a="http://schemas.openxmlformats.org/drawingml/2006/main" name="Thème Offic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CFF57D99-B84F-4C83-A907-1D9D34FD7C03}"/>
    </a:ext>
  </a:extLst>
</a:theme>
</file>

<file path=ppt/theme/theme4.xml><?xml version="1.0" encoding="utf-8"?>
<a:theme xmlns:a="http://schemas.openxmlformats.org/drawingml/2006/main" name="2_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36C732FE-0075-4324-BA2D-E688E8BA72B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B8DC651193C44AA1BF6CC75EB1DE9E" ma:contentTypeVersion="2" ma:contentTypeDescription="Create a new document." ma:contentTypeScope="" ma:versionID="09d03fa5f9b54e279bcac0086868d99e">
  <xsd:schema xmlns:xsd="http://www.w3.org/2001/XMLSchema" xmlns:xs="http://www.w3.org/2001/XMLSchema" xmlns:p="http://schemas.microsoft.com/office/2006/metadata/properties" xmlns:ns2="babb715b-36c5-4d4e-b933-6490b7843049" targetNamespace="http://schemas.microsoft.com/office/2006/metadata/properties" ma:root="true" ma:fieldsID="b0a6f1675087e9e594518c8947d339b1" ns2:_="">
    <xsd:import namespace="babb715b-36c5-4d4e-b933-6490b784304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bb715b-36c5-4d4e-b933-6490b78430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15995B-927B-4072-B183-0B525826F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bb715b-36c5-4d4e-b933-6490b78430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E0D92B-22A2-4F11-8E50-4227E106CE41}">
  <ds:schemaRefs>
    <ds:schemaRef ds:uri="http://purl.org/dc/terms/"/>
    <ds:schemaRef ds:uri="http://schemas.microsoft.com/office/2006/metadata/properties"/>
    <ds:schemaRef ds:uri="http://purl.org/dc/elements/1.1/"/>
    <ds:schemaRef ds:uri="http://schemas.microsoft.com/office/2006/documentManagement/types"/>
    <ds:schemaRef ds:uri="babb715b-36c5-4d4e-b933-6490b7843049"/>
    <ds:schemaRef ds:uri="http://www.w3.org/XML/1998/namespace"/>
    <ds:schemaRef ds:uri="http://schemas.microsoft.com/office/infopath/2007/PartnerControl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868B06ED-C19E-4213-A3D5-B9A69C2745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SESAR3JU PPT template ENG</Template>
  <TotalTime>32</TotalTime>
  <Words>1170</Words>
  <Application>Microsoft Office PowerPoint</Application>
  <PresentationFormat>Widescreen</PresentationFormat>
  <Paragraphs>85</Paragraphs>
  <Slides>10</Slides>
  <Notes>0</Notes>
  <HiddenSlides>0</HiddenSlides>
  <MMClips>0</MMClips>
  <ScaleCrop>false</ScaleCrop>
  <HeadingPairs>
    <vt:vector size="6" baseType="variant">
      <vt:variant>
        <vt:lpstr>Caratteri utilizzati</vt:lpstr>
      </vt:variant>
      <vt:variant>
        <vt:i4>5</vt:i4>
      </vt:variant>
      <vt:variant>
        <vt:lpstr>Tema</vt:lpstr>
      </vt:variant>
      <vt:variant>
        <vt:i4>4</vt:i4>
      </vt:variant>
      <vt:variant>
        <vt:lpstr>Titoli diapositive</vt:lpstr>
      </vt:variant>
      <vt:variant>
        <vt:i4>10</vt:i4>
      </vt:variant>
    </vt:vector>
  </HeadingPairs>
  <TitlesOfParts>
    <vt:vector size="19" baseType="lpstr">
      <vt:lpstr>Arial</vt:lpstr>
      <vt:lpstr>Calibri</vt:lpstr>
      <vt:lpstr>Calibri Light</vt:lpstr>
      <vt:lpstr>Times New Roman</vt:lpstr>
      <vt:lpstr>Wingdings</vt:lpstr>
      <vt:lpstr>Conception personnalisée</vt:lpstr>
      <vt:lpstr>1_Conception personnalisée</vt:lpstr>
      <vt:lpstr>Thème Office</vt:lpstr>
      <vt:lpstr>2_Conception personnalisée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EUROCONTROL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Stewart</dc:creator>
  <cp:lastModifiedBy>Gianluca Corraro</cp:lastModifiedBy>
  <cp:revision>29</cp:revision>
  <dcterms:created xsi:type="dcterms:W3CDTF">2022-03-03T09:26:21Z</dcterms:created>
  <dcterms:modified xsi:type="dcterms:W3CDTF">2022-06-30T16:59:54Z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0x0101005BB8DC651193C44AA1BF6CC75EB1DE9E</vt:lpwstr>
  </property>
</Properties>
</file>