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62" r:id="rId5"/>
    <p:sldMasterId id="2147483648" r:id="rId6"/>
    <p:sldMasterId id="2147483664" r:id="rId7"/>
  </p:sldMasterIdLst>
  <p:notesMasterIdLst>
    <p:notesMasterId r:id="rId16"/>
  </p:notesMasterIdLst>
  <p:sldIdLst>
    <p:sldId id="258" r:id="rId8"/>
    <p:sldId id="269" r:id="rId9"/>
    <p:sldId id="273" r:id="rId10"/>
    <p:sldId id="274" r:id="rId11"/>
    <p:sldId id="280" r:id="rId12"/>
    <p:sldId id="281" r:id="rId13"/>
    <p:sldId id="276" r:id="rId14"/>
    <p:sldId id="26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8" autoAdjust="0"/>
    <p:restoredTop sz="96327"/>
  </p:normalViewPr>
  <p:slideViewPr>
    <p:cSldViewPr snapToGrid="0" snapToObjects="1">
      <p:cViewPr varScale="1">
        <p:scale>
          <a:sx n="68" d="100"/>
          <a:sy n="68" d="100"/>
        </p:scale>
        <p:origin x="46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5" d="100"/>
          <a:sy n="105" d="100"/>
        </p:scale>
        <p:origin x="3444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E0701-1279-674F-85B0-BBD88D152F28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A9573-4D05-FE4C-BC54-30B66E5E6499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05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8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A2632A-1DC2-2347-8D18-3E65D462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9475F3-C7DD-414A-9588-00BA28571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E5F81E-3605-8546-A4FB-C3D7AE651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2628AC-DC70-9C4D-81B5-33D17B8EF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9178-20D5-B142-A2B2-372A97FD57B1}" type="datetime1">
              <a:rPr lang="en-GB" noProof="0" smtClean="0"/>
              <a:t>30/06/2022</a:t>
            </a:fld>
            <a:endParaRPr lang="en-GB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34510E-7C19-A942-989C-E5094233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SESAR JU PRESENTATION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640E9F-6F94-F94D-B127-285AC905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en-GB" noProof="0" smtClean="0"/>
              <a:t>‹N›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5536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70A50C-2928-2647-BF65-2DB0B5795B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924B748-F39B-A842-8F1C-4CF04753A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2B85B3-1151-1A4A-9F2D-B97BAC762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354530-31EB-8E40-8DDA-7ECAF82CD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6A8B-393A-464C-8956-EEBCBD1A965D}" type="datetime1">
              <a:rPr lang="en-GB" noProof="0" smtClean="0"/>
              <a:t>30/06/2022</a:t>
            </a:fld>
            <a:endParaRPr lang="en-GB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5A6EB3-3CB3-9F46-A289-8CC21650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SESAR JU PRESENTATION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A49F2C-06E8-5642-AD05-C0B4D7CB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en-GB" noProof="0" smtClean="0"/>
              <a:t>‹N›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6792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36CA11-5A2C-CB4A-A728-E0FE87C7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56D5C6-3181-F14C-B4FC-AED965AB7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1D0367-83AA-324E-8C42-959F20B0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2403-BA91-334B-8CEF-E9B10E3A2DAE}" type="datetime1">
              <a:rPr lang="en-GB" noProof="0" smtClean="0"/>
              <a:t>30/06/2022</a:t>
            </a:fld>
            <a:endParaRPr lang="en-GB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FAAA39-927C-414B-A5E0-E2E67B1C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SESAR JU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532FF8-6274-CC42-806C-330C2324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en-GB" noProof="0" smtClean="0"/>
              <a:t>‹N›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57507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E612438-D6B1-414A-AE13-347295211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6EDA89-7E8F-B64F-82F6-EA07DB328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92DC3B-580D-A042-9111-906A19F6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B651-9FFA-C843-B5F5-02C994F79F7E}" type="datetime1">
              <a:rPr lang="en-GB" noProof="0" smtClean="0"/>
              <a:t>30/06/2022</a:t>
            </a:fld>
            <a:endParaRPr lang="en-GB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4F675-3B59-8D40-B1B0-91E266C77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SESAR JU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B2D5D6-369C-CC4A-9EAB-3BDE5778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en-GB" noProof="0" smtClean="0"/>
              <a:t>‹N›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55860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0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8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3E5C8D-4CBA-0148-A4B1-EFDB92B27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E67F35E-C4E6-C44C-A18A-1C5E14954A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Change the style of mask subtitles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826D30-6BDB-364F-AC03-4B7D6E47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E6F1-C43E-E44C-A7F9-CC8A09FD8B64}" type="datetime1">
              <a:rPr lang="en-GB" noProof="0" smtClean="0"/>
              <a:t>30/06/2022</a:t>
            </a:fld>
            <a:endParaRPr lang="en-GB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00BDAC-0B52-4D46-9B6F-1D3248C5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SESAR JU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8099D7-958D-9042-B4FD-2777E732F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en-GB" noProof="0" smtClean="0"/>
              <a:t>‹N›</a:t>
            </a:fld>
            <a:endParaRPr lang="en-GB" noProof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CA99A1-C587-4EC4-886C-DFA030BF4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75784" y="285496"/>
            <a:ext cx="1971271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2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F47BF-DE0D-F947-B592-7E35ADDB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2F1595-A6B0-1741-8899-B1C63A82C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/>
              <a:t>Click</a:t>
            </a:r>
            <a:r>
              <a:rPr lang="en-GB" dirty="0"/>
              <a:t>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BB0182-6E7F-4B45-80F8-3CB4117EB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6B22-EEA8-5242-88E8-74DED4447908}" type="datetime1">
              <a:rPr lang="en-GB" smtClean="0"/>
              <a:t>30/06/2022</a:t>
            </a:fld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3D463E-45E1-6F4E-BB84-B2DEAC36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SESAR JU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9F3715-1E6E-8E41-BC5A-5EF9E4A8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en-GB" smtClean="0"/>
              <a:t>‹N›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D53E830-71B3-49F7-9B2B-6D5D9A36DB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75784" y="285496"/>
            <a:ext cx="1971271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2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23BF42-72BD-744A-BA56-4E9CCE1B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00542D-3B60-6542-BD00-3EC4A0DE1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520ECE-1FED-0448-930B-A9137090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CF63-6C8D-614B-9582-0EAA98E01C2E}" type="datetime1">
              <a:rPr lang="en-GB" noProof="0" smtClean="0"/>
              <a:t>30/06/2022</a:t>
            </a:fld>
            <a:endParaRPr lang="en-GB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8EBEA7-6D03-BC44-8000-198582C72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SESAR JU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E03F03-4B15-8A41-8BFD-CBD033B6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en-GB" noProof="0" smtClean="0"/>
              <a:t>‹N›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475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8863F2-C25B-B74E-ABDF-5F4EA101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E091AC-F3CC-C449-A82B-42AEE6993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269545-C1BE-054A-9242-EA08908B8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26E8BC-FAA2-D247-9CA6-12D5417D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317F-2667-5C4B-B55A-E28641F8C872}" type="datetime1">
              <a:rPr lang="en-GB" noProof="0" smtClean="0"/>
              <a:t>30/06/2022</a:t>
            </a:fld>
            <a:endParaRPr lang="en-GB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BDFB2F-CDA4-E842-8C6F-7C7169E22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SESAR JU PRESENTATION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61BE15-9516-C94A-B6F2-3B6AB7044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en-GB" noProof="0" smtClean="0"/>
              <a:t>‹N›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8964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CA14F6-9DBA-5E4D-AE48-2BD45564C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525218-E4FD-3B44-882A-E1D97CD9F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044C76-7A39-0140-8D89-A65F0A822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780354-68CF-A341-AFAE-35C727E89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285439-2F64-B94E-A5E0-D507E32D4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1A67385-683E-614E-89C7-E5B2533F4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F367-CDA3-2242-8084-857653B75B2D}" type="datetime1">
              <a:rPr lang="en-GB" noProof="0" smtClean="0"/>
              <a:t>30/06/2022</a:t>
            </a:fld>
            <a:endParaRPr lang="en-GB" noProof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805BC9E-398E-914A-9CB6-8B5E84A9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SESAR JU PRESENTATION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463F02-5454-1348-BD9D-24435F9DD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en-GB" noProof="0" smtClean="0"/>
              <a:t>‹N›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2795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E2FB5A-6C02-454B-A26D-A5EBBC6F2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119A624-53AA-6E4C-B053-2F378D1E7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6AF5-1561-4140-BE25-475236A340DA}" type="datetime1">
              <a:rPr lang="en-GB" noProof="0" smtClean="0"/>
              <a:t>30/06/2022</a:t>
            </a:fld>
            <a:endParaRPr lang="en-GB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2464BA-65C0-A54B-BB89-C59FCBB2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SESAR JU PRESENTATION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D351B9-9002-884F-8CC6-5B6DAB17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en-GB" noProof="0" smtClean="0"/>
              <a:t>‹N›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77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5EE5EC-AC9F-8440-8D85-D3C96900B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1D56-BEA0-B449-8196-A0886BC2EBE4}" type="datetime1">
              <a:rPr lang="en-GB" noProof="0" smtClean="0"/>
              <a:t>30/06/2022</a:t>
            </a:fld>
            <a:endParaRPr lang="en-GB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7F21836-5ADD-F842-BF3C-B9F3E77D7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SESAR JU PRESENTATION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C79ABC-89C1-D642-AEFD-2ED281B9A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en-GB" noProof="0" smtClean="0"/>
              <a:t>‹N›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639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C5031FE-FE1B-1342-B6C0-074B3BA973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268" y="1"/>
            <a:ext cx="121694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6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718FDDD-09DC-614E-BA5F-64F9C0EEBA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8" y="0"/>
            <a:ext cx="12169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8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DC76206-6E17-B74D-B92D-4FB5AFFDDFF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5544000"/>
            <a:ext cx="12191999" cy="1152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97B6A4C-3D59-894B-8F8B-23465C06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541032"/>
            <a:ext cx="7033368" cy="409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BA081E-7345-5D42-85A3-7758C3704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1303" y="1872000"/>
            <a:ext cx="8037961" cy="403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39F459-3FF9-F149-898A-CAE4F153C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7483" y="6419088"/>
            <a:ext cx="2743200" cy="23653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AC84FE3-A027-5B45-8D8C-39990A8332FD}" type="datetime1">
              <a:rPr lang="en-GB" noProof="0" smtClean="0"/>
              <a:t>30/06/2022</a:t>
            </a:fld>
            <a:endParaRPr lang="en-GB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C4AD98-0AFC-DE48-AEC5-68DF1DC76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736" y="6419665"/>
            <a:ext cx="1742039" cy="2359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SESAR JU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0B0DF4-E951-F041-BE2E-779BA8A61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4064" y="6389752"/>
            <a:ext cx="2743200" cy="2359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B0C76E6-0B66-8944-91D4-A1BC6652E29F}" type="slidenum">
              <a:rPr lang="en-GB" noProof="0" smtClean="0"/>
              <a:pPr/>
              <a:t>‹N›</a:t>
            </a:fld>
            <a:endParaRPr lang="en-GB" noProof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0ED0457-E830-1148-9D7C-205ACCD5699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89264" y="237927"/>
            <a:ext cx="1548000" cy="7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8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0D6ED24-5F35-AC41-9CD3-C1E55EF28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8" y="0"/>
            <a:ext cx="12169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5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36CAE4B-7295-0043-961F-A9FB0E91915C}"/>
              </a:ext>
            </a:extLst>
          </p:cNvPr>
          <p:cNvSpPr txBox="1"/>
          <p:nvPr/>
        </p:nvSpPr>
        <p:spPr>
          <a:xfrm>
            <a:off x="114785" y="4467333"/>
            <a:ext cx="1216946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b="1" dirty="0">
                <a:solidFill>
                  <a:schemeClr val="accent5"/>
                </a:solidFill>
              </a:rPr>
              <a:t>Gianluca </a:t>
            </a:r>
            <a:r>
              <a:rPr lang="en-GB" sz="2000" b="1" dirty="0" err="1">
                <a:solidFill>
                  <a:schemeClr val="accent5"/>
                </a:solidFill>
              </a:rPr>
              <a:t>Corraro</a:t>
            </a:r>
            <a:r>
              <a:rPr lang="en-GB" sz="2000" b="1" dirty="0">
                <a:solidFill>
                  <a:schemeClr val="accent5"/>
                </a:solidFill>
              </a:rPr>
              <a:t> (CIRA) </a:t>
            </a:r>
            <a:endParaRPr lang="en-GB" sz="2000" dirty="0">
              <a:solidFill>
                <a:schemeClr val="accent5"/>
              </a:solidFill>
            </a:endParaRPr>
          </a:p>
          <a:p>
            <a:pPr algn="ctr"/>
            <a:r>
              <a:rPr lang="en-GB" sz="2000" b="1" dirty="0">
                <a:solidFill>
                  <a:schemeClr val="accent5"/>
                </a:solidFill>
              </a:rPr>
              <a:t>01 July 2022</a:t>
            </a:r>
            <a:endParaRPr lang="en-GB" sz="2000" dirty="0">
              <a:solidFill>
                <a:schemeClr val="accent5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4F3AD6A-33FE-456C-957F-9FC8A4252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787" y="1682781"/>
            <a:ext cx="6362896" cy="2080667"/>
          </a:xfrm>
          <a:prstGeom prst="rect">
            <a:avLst/>
          </a:prstGeom>
        </p:spPr>
      </p:pic>
      <p:sp>
        <p:nvSpPr>
          <p:cNvPr id="5" name="ZoneTexte 2">
            <a:extLst>
              <a:ext uri="{FF2B5EF4-FFF2-40B4-BE49-F238E27FC236}">
                <a16:creationId xmlns:a16="http://schemas.microsoft.com/office/drawing/2014/main" id="{A42B50A8-3154-490A-982A-0402BCF4864C}"/>
              </a:ext>
            </a:extLst>
          </p:cNvPr>
          <p:cNvSpPr txBox="1"/>
          <p:nvPr/>
        </p:nvSpPr>
        <p:spPr>
          <a:xfrm>
            <a:off x="0" y="3898557"/>
            <a:ext cx="1216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5"/>
                </a:solidFill>
              </a:rPr>
              <a:t>Remain Well Clear Concept</a:t>
            </a:r>
            <a:endParaRPr lang="en-GB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0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92952-8899-1D44-89AE-7085FC3C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2</a:t>
            </a:fld>
            <a:endParaRPr lang="fr-FR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1E165DA-7834-458B-953A-2E44656F7D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00" r="13734"/>
          <a:stretch/>
        </p:blipFill>
        <p:spPr>
          <a:xfrm>
            <a:off x="6952597" y="3125796"/>
            <a:ext cx="4285673" cy="3126567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82857F9D-9FBE-4BA8-96C4-D6083B726738}"/>
              </a:ext>
            </a:extLst>
          </p:cNvPr>
          <p:cNvSpPr/>
          <p:nvPr/>
        </p:nvSpPr>
        <p:spPr>
          <a:xfrm>
            <a:off x="24227" y="567023"/>
            <a:ext cx="6197146" cy="5232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10000"/>
          </a:bodyPr>
          <a:lstStyle/>
          <a:p>
            <a:pPr defTabSz="457200">
              <a:spcBef>
                <a:spcPct val="0"/>
              </a:spcBef>
            </a:pPr>
            <a:r>
              <a:rPr lang="it-IT" sz="3200" b="1" i="1" dirty="0">
                <a:solidFill>
                  <a:srgbClr val="4E88C7"/>
                </a:solidFill>
                <a:cs typeface="Calibri"/>
              </a:rPr>
              <a:t>Remain </a:t>
            </a:r>
            <a:r>
              <a:rPr lang="it-IT" sz="3200" b="1" i="1" dirty="0" err="1">
                <a:solidFill>
                  <a:srgbClr val="4E88C7"/>
                </a:solidFill>
                <a:cs typeface="Calibri"/>
              </a:rPr>
              <a:t>Well</a:t>
            </a:r>
            <a:r>
              <a:rPr lang="it-IT" sz="3200" b="1" i="1" dirty="0">
                <a:solidFill>
                  <a:srgbClr val="4E88C7"/>
                </a:solidFill>
                <a:cs typeface="Calibri"/>
              </a:rPr>
              <a:t> Clear High Level </a:t>
            </a:r>
            <a:r>
              <a:rPr lang="it-IT" sz="3200" b="1" i="1" dirty="0" err="1">
                <a:solidFill>
                  <a:srgbClr val="4E88C7"/>
                </a:solidFill>
                <a:cs typeface="Calibri"/>
              </a:rPr>
              <a:t>Objective</a:t>
            </a:r>
            <a:endParaRPr lang="it-IT" sz="3200" b="1" i="1" dirty="0">
              <a:solidFill>
                <a:srgbClr val="4E88C7"/>
              </a:solidFill>
              <a:cs typeface="Calibri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1A8767A-B682-40B6-A494-8F1A00F1272A}"/>
              </a:ext>
            </a:extLst>
          </p:cNvPr>
          <p:cNvSpPr/>
          <p:nvPr/>
        </p:nvSpPr>
        <p:spPr>
          <a:xfrm>
            <a:off x="172527" y="1381968"/>
            <a:ext cx="108985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E88C7">
                    <a:lumMod val="75000"/>
                  </a:srgbClr>
                </a:solidFill>
                <a:effectLst/>
                <a:uLnTx/>
                <a:uFillTx/>
              </a:rPr>
              <a:t>REMAIN WELL CLEAR: TACTICAL LAYER OF CONFLICT MANAGEMENT </a:t>
            </a:r>
          </a:p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73182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kumimoji="0" lang="en-GB" alt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73182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URClearED</a:t>
            </a:r>
            <a:r>
              <a:rPr kumimoji="0" lang="en-GB" alt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73182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solution is focused on </a:t>
            </a:r>
            <a:r>
              <a:rPr kumimoji="0" lang="en-US" alt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73182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the RWC function to support the remote pilot in her/his responsibilities with regards to the rule of the air “</a:t>
            </a:r>
            <a:r>
              <a:rPr kumimoji="0" lang="en-US" altLang="it-IT" sz="1800" b="0" i="1" u="none" strike="noStrike" kern="0" cap="none" spc="0" normalizeH="0" baseline="0" noProof="0" dirty="0">
                <a:ln>
                  <a:noFill/>
                </a:ln>
                <a:solidFill>
                  <a:srgbClr val="073182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An aircraft shall not be operated in such proximity to other aircraft as to create a collision hazard</a:t>
            </a:r>
            <a:r>
              <a:rPr kumimoji="0" lang="en-US" alt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73182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”, as stated in the ICAO Annex II, section §3.2. </a:t>
            </a:r>
            <a:r>
              <a:rPr kumimoji="0" lang="en-GB" alt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73182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In this context, the RWC function will support the RPAS pilot to avoid the violation of a well-clear volume for any conflicting intruder. 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73182"/>
              </a:solidFill>
              <a:effectLst/>
              <a:uLnTx/>
              <a:uFillTx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02CE904-8C4E-4E7A-A39F-897DDAB4DDF8}"/>
              </a:ext>
            </a:extLst>
          </p:cNvPr>
          <p:cNvSpPr/>
          <p:nvPr/>
        </p:nvSpPr>
        <p:spPr>
          <a:xfrm>
            <a:off x="423992" y="3542040"/>
            <a:ext cx="64901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4E88C7">
                    <a:lumMod val="75000"/>
                  </a:srgbClr>
                </a:solidFill>
                <a:effectLst/>
                <a:uLnTx/>
                <a:uFillTx/>
              </a:rPr>
              <a:t>Conflicting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4E88C7">
                    <a:lumMod val="75000"/>
                  </a:srgbClr>
                </a:solidFill>
                <a:effectLst/>
                <a:uLnTx/>
                <a:uFillTx/>
              </a:rPr>
              <a:t> intruder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en-GB" alt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For each surrounding traffic track, a conflicting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</a:rPr>
              <a:t>intruder is any aircraft for which it is predicted </a:t>
            </a:r>
            <a:r>
              <a:rPr kumimoji="0" lang="en-GB" alt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an estimated loss of well clear (</a:t>
            </a:r>
            <a:r>
              <a:rPr kumimoji="0" lang="en-GB" alt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LoWC</a:t>
            </a:r>
            <a:r>
              <a:rPr kumimoji="0" lang="en-GB" alt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) within a given look ahead time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5225B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4E88C7">
                    <a:lumMod val="75000"/>
                  </a:srgbClr>
                </a:solidFill>
                <a:effectLst/>
                <a:uLnTx/>
                <a:uFillTx/>
              </a:rPr>
              <a:t>Well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4E88C7">
                    <a:lumMod val="75000"/>
                  </a:srgbClr>
                </a:solidFill>
                <a:effectLst/>
                <a:uLnTx/>
                <a:uFillTx/>
              </a:rPr>
              <a:t> Clear Volume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  <a:cs typeface="Times New Roman" panose="02020603050405020304" pitchFamily="18" charset="0"/>
              </a:rPr>
              <a:t>is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  <a:cs typeface="Times New Roman" panose="02020603050405020304" pitchFamily="18" charset="0"/>
              </a:rPr>
              <a:t> a volume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  <a:cs typeface="Times New Roman" panose="02020603050405020304" pitchFamily="18" charset="0"/>
              </a:rPr>
              <a:t>around each intruder that shall be not violated to avoid a Loss-of-Well Clear condition. In this context, the Well Clear Volume is quantitatively defined using horizontal thresholds, both spatial and temporal, and a vertical spatial threshold.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5225B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5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92952-8899-1D44-89AE-7085FC3C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3</a:t>
            </a:fld>
            <a:endParaRPr lang="fr-FR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B8D03972-7E57-4FF5-9A34-9189CAFBCFED}"/>
              </a:ext>
            </a:extLst>
          </p:cNvPr>
          <p:cNvSpPr txBox="1">
            <a:spLocks/>
          </p:cNvSpPr>
          <p:nvPr/>
        </p:nvSpPr>
        <p:spPr>
          <a:xfrm>
            <a:off x="176362" y="560929"/>
            <a:ext cx="8058727" cy="6399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1" u="none" strike="noStrike" kern="1200" cap="none" spc="0" normalizeH="0" baseline="0" noProof="0">
                <a:ln>
                  <a:noFill/>
                </a:ln>
                <a:solidFill>
                  <a:srgbClr val="4E88C7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RWC Concept</a:t>
            </a:r>
            <a:endParaRPr kumimoji="0" lang="it-IT" sz="3200" b="1" i="1" u="none" strike="noStrike" kern="1200" cap="none" spc="0" normalizeH="0" baseline="0" noProof="0" dirty="0">
              <a:ln>
                <a:noFill/>
              </a:ln>
              <a:solidFill>
                <a:srgbClr val="4E88C7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6B3F8A6-E15B-4744-8CF7-C33F053AB495}"/>
              </a:ext>
            </a:extLst>
          </p:cNvPr>
          <p:cNvGrpSpPr/>
          <p:nvPr/>
        </p:nvGrpSpPr>
        <p:grpSpPr>
          <a:xfrm>
            <a:off x="1425755" y="2018272"/>
            <a:ext cx="8809921" cy="4069801"/>
            <a:chOff x="181023" y="2100314"/>
            <a:chExt cx="8809921" cy="4069801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44D44F58-FD20-4AE8-A589-40641797C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1023" y="2100314"/>
              <a:ext cx="8809921" cy="4069801"/>
            </a:xfrm>
            <a:prstGeom prst="rect">
              <a:avLst/>
            </a:prstGeom>
          </p:spPr>
        </p:pic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C3BCF6F3-83CC-4205-AD62-B8730C1FB00B}"/>
                </a:ext>
              </a:extLst>
            </p:cNvPr>
            <p:cNvSpPr/>
            <p:nvPr/>
          </p:nvSpPr>
          <p:spPr>
            <a:xfrm>
              <a:off x="3275861" y="3070966"/>
              <a:ext cx="3700672" cy="2466109"/>
            </a:xfrm>
            <a:prstGeom prst="ellipse">
              <a:avLst/>
            </a:prstGeom>
            <a:noFill/>
            <a:ln w="5397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29A807C-DA2E-4F48-B82D-E0C424919047}"/>
              </a:ext>
            </a:extLst>
          </p:cNvPr>
          <p:cNvSpPr txBox="1"/>
          <p:nvPr/>
        </p:nvSpPr>
        <p:spPr>
          <a:xfrm>
            <a:off x="395855" y="1192124"/>
            <a:ext cx="3957781" cy="521898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defTabSz="457200"/>
            <a:r>
              <a:rPr lang="it-IT" sz="2200" b="1" u="sng" dirty="0">
                <a:solidFill>
                  <a:srgbClr val="05225B">
                    <a:lumMod val="90000"/>
                    <a:lumOff val="10000"/>
                  </a:srgbClr>
                </a:solidFill>
                <a:cs typeface="Calibri"/>
              </a:rPr>
              <a:t>FUNCTIONAL CONTEXT</a:t>
            </a:r>
          </a:p>
        </p:txBody>
      </p:sp>
    </p:spTree>
    <p:extLst>
      <p:ext uri="{BB962C8B-B14F-4D97-AF65-F5344CB8AC3E}">
        <p14:creationId xmlns:p14="http://schemas.microsoft.com/office/powerpoint/2010/main" val="354652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92952-8899-1D44-89AE-7085FC3C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4</a:t>
            </a:fld>
            <a:endParaRPr lang="fr-FR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CF03D64-615D-4C30-9DAC-1D7D08C86332}"/>
              </a:ext>
            </a:extLst>
          </p:cNvPr>
          <p:cNvSpPr/>
          <p:nvPr/>
        </p:nvSpPr>
        <p:spPr>
          <a:xfrm>
            <a:off x="332066" y="1040808"/>
            <a:ext cx="3268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457200"/>
            <a:r>
              <a:rPr lang="en-GB" sz="2400" b="1" u="sng" dirty="0">
                <a:solidFill>
                  <a:srgbClr val="05225B">
                    <a:lumMod val="90000"/>
                    <a:lumOff val="10000"/>
                  </a:srgbClr>
                </a:solidFill>
                <a:cs typeface="Calibri"/>
              </a:rPr>
              <a:t>OPERATIONAL CONTEXT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966E476-2AB7-4BB4-B8A3-9F0C3ED32E00}"/>
              </a:ext>
            </a:extLst>
          </p:cNvPr>
          <p:cNvGrpSpPr/>
          <p:nvPr/>
        </p:nvGrpSpPr>
        <p:grpSpPr>
          <a:xfrm>
            <a:off x="1785371" y="1559482"/>
            <a:ext cx="9342705" cy="4802021"/>
            <a:chOff x="223990" y="1624404"/>
            <a:chExt cx="8781691" cy="4628179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EBC99508-4CDC-4BF5-AF62-D02D4A4DD72A}"/>
                </a:ext>
              </a:extLst>
            </p:cNvPr>
            <p:cNvGrpSpPr/>
            <p:nvPr/>
          </p:nvGrpSpPr>
          <p:grpSpPr>
            <a:xfrm>
              <a:off x="223990" y="1624404"/>
              <a:ext cx="8781691" cy="4628179"/>
              <a:chOff x="1071418" y="1499495"/>
              <a:chExt cx="7997132" cy="4767623"/>
            </a:xfrm>
          </p:grpSpPr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95054727-7424-4DEC-BE20-C4C8D3185C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6933"/>
              <a:stretch/>
            </p:blipFill>
            <p:spPr>
              <a:xfrm>
                <a:off x="1071418" y="1562913"/>
                <a:ext cx="7997132" cy="4704205"/>
              </a:xfrm>
              <a:prstGeom prst="rect">
                <a:avLst/>
              </a:prstGeom>
            </p:spPr>
          </p:pic>
          <p:sp>
            <p:nvSpPr>
              <p:cNvPr id="9" name="Freccia bidirezionale orizzontale 8">
                <a:extLst>
                  <a:ext uri="{FF2B5EF4-FFF2-40B4-BE49-F238E27FC236}">
                    <a16:creationId xmlns:a16="http://schemas.microsoft.com/office/drawing/2014/main" id="{9C1F31EF-199B-4E0F-BF13-5D164EE648F5}"/>
                  </a:ext>
                </a:extLst>
              </p:cNvPr>
              <p:cNvSpPr/>
              <p:nvPr/>
            </p:nvSpPr>
            <p:spPr>
              <a:xfrm>
                <a:off x="2118437" y="1796475"/>
                <a:ext cx="3238654" cy="175491"/>
              </a:xfrm>
              <a:prstGeom prst="leftRightArrow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FFC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739E7FB-CA5E-4898-ADA6-27EB62C3AC79}"/>
                  </a:ext>
                </a:extLst>
              </p:cNvPr>
              <p:cNvSpPr txBox="1"/>
              <p:nvPr/>
            </p:nvSpPr>
            <p:spPr>
              <a:xfrm>
                <a:off x="2509445" y="1499495"/>
                <a:ext cx="2764519" cy="380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RWC Range of Operativity</a:t>
                </a:r>
              </a:p>
            </p:txBody>
          </p:sp>
        </p:grpSp>
        <p:sp>
          <p:nvSpPr>
            <p:cNvPr id="12" name="Freccia a sinistra 11">
              <a:extLst>
                <a:ext uri="{FF2B5EF4-FFF2-40B4-BE49-F238E27FC236}">
                  <a16:creationId xmlns:a16="http://schemas.microsoft.com/office/drawing/2014/main" id="{45F943A1-57CC-4C6B-979E-B6844BACAED5}"/>
                </a:ext>
              </a:extLst>
            </p:cNvPr>
            <p:cNvSpPr/>
            <p:nvPr/>
          </p:nvSpPr>
          <p:spPr>
            <a:xfrm>
              <a:off x="700867" y="2138821"/>
              <a:ext cx="672860" cy="170358"/>
            </a:xfrm>
            <a:prstGeom prst="leftArrow">
              <a:avLst/>
            </a:prstGeom>
            <a:gradFill rotWithShape="1">
              <a:gsLst>
                <a:gs pos="0">
                  <a:srgbClr val="4E88C7">
                    <a:tint val="100000"/>
                    <a:shade val="100000"/>
                    <a:satMod val="130000"/>
                  </a:srgbClr>
                </a:gs>
                <a:gs pos="100000">
                  <a:srgbClr val="4E88C7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E88C7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1A37E2D9-B1F5-441F-88F7-200AC1F1A368}"/>
                </a:ext>
              </a:extLst>
            </p:cNvPr>
            <p:cNvSpPr txBox="1"/>
            <p:nvPr/>
          </p:nvSpPr>
          <p:spPr>
            <a:xfrm>
              <a:off x="579121" y="1798268"/>
              <a:ext cx="672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ATCo</a:t>
              </a:r>
              <a:endPara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Titolo 1">
            <a:extLst>
              <a:ext uri="{FF2B5EF4-FFF2-40B4-BE49-F238E27FC236}">
                <a16:creationId xmlns:a16="http://schemas.microsoft.com/office/drawing/2014/main" id="{1D101AE2-8245-4810-B360-D392D2D520CA}"/>
              </a:ext>
            </a:extLst>
          </p:cNvPr>
          <p:cNvSpPr txBox="1">
            <a:spLocks/>
          </p:cNvSpPr>
          <p:nvPr/>
        </p:nvSpPr>
        <p:spPr>
          <a:xfrm>
            <a:off x="176362" y="560929"/>
            <a:ext cx="8058727" cy="6399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1" u="none" strike="noStrike" kern="1200" cap="none" spc="0" normalizeH="0" baseline="0" noProof="0">
                <a:ln>
                  <a:noFill/>
                </a:ln>
                <a:solidFill>
                  <a:srgbClr val="4E88C7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RWC Concept</a:t>
            </a:r>
            <a:endParaRPr kumimoji="0" lang="it-IT" sz="3200" b="1" i="1" u="none" strike="noStrike" kern="1200" cap="none" spc="0" normalizeH="0" baseline="0" noProof="0" dirty="0">
              <a:ln>
                <a:noFill/>
              </a:ln>
              <a:solidFill>
                <a:srgbClr val="4E88C7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9180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92952-8899-1D44-89AE-7085FC3C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4064" y="6389752"/>
            <a:ext cx="2743200" cy="235955"/>
          </a:xfrm>
        </p:spPr>
        <p:txBody>
          <a:bodyPr/>
          <a:lstStyle/>
          <a:p>
            <a:fld id="{6B0C76E6-0B66-8944-91D4-A1BC6652E29F}" type="slidenum">
              <a:rPr lang="fr-FR" smtClean="0"/>
              <a:t>5</a:t>
            </a:fld>
            <a:endParaRPr lang="fr-FR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0F710928-DD88-4474-B19F-4EE8EC92CBED}"/>
              </a:ext>
            </a:extLst>
          </p:cNvPr>
          <p:cNvSpPr txBox="1">
            <a:spLocks/>
          </p:cNvSpPr>
          <p:nvPr/>
        </p:nvSpPr>
        <p:spPr>
          <a:xfrm>
            <a:off x="271287" y="490949"/>
            <a:ext cx="6653213" cy="7286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1" u="none" strike="noStrike" kern="1200" cap="none" spc="0" normalizeH="0" baseline="0" noProof="0">
                <a:ln>
                  <a:noFill/>
                </a:ln>
                <a:solidFill>
                  <a:srgbClr val="4E88C7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URClearED RWC Functions</a:t>
            </a:r>
            <a:endParaRPr kumimoji="0" lang="it-IT" sz="3200" b="1" i="1" u="none" strike="noStrike" kern="1200" cap="none" spc="0" normalizeH="0" baseline="0" noProof="0" dirty="0">
              <a:ln>
                <a:noFill/>
              </a:ln>
              <a:solidFill>
                <a:srgbClr val="4E88C7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F24610B-3BAF-45AD-86F4-89F984544A8C}"/>
              </a:ext>
            </a:extLst>
          </p:cNvPr>
          <p:cNvSpPr/>
          <p:nvPr/>
        </p:nvSpPr>
        <p:spPr>
          <a:xfrm>
            <a:off x="355623" y="2119976"/>
            <a:ext cx="107844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ADVISORY (Light-Blue Traffic Symbols)</a:t>
            </a:r>
            <a:endParaRPr kumimoji="0" lang="en-GB" sz="1800" b="0" i="1" u="none" strike="noStrike" kern="0" cap="none" spc="0" normalizeH="0" baseline="0" noProof="0" dirty="0">
              <a:ln>
                <a:noFill/>
              </a:ln>
              <a:solidFill>
                <a:srgbClr val="05225B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Indicating when a change in current heading/track or altitude by either the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ownship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or intruder may trigger a caution alert. No alert is issued.</a:t>
            </a:r>
          </a:p>
          <a:p>
            <a:pPr marL="742950" marR="0" lvl="1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The RP response to an advisory indication is to monitor the designated traffic, by assessing the overall situation of the encounter, and be aware of the risk of inducing a loss of well clear situation, due to possible future manoeuvres or mission constraints.</a:t>
            </a:r>
          </a:p>
          <a:p>
            <a:pPr marL="742950" marR="0" lvl="1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Contacting ATC in response to an advisory indication should be avoided.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05225B"/>
              </a:solidFill>
              <a:effectLst/>
              <a:uLnTx/>
              <a:uFillTx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6A208DE-DBDF-460C-B8E7-5E634BEA2787}"/>
              </a:ext>
            </a:extLst>
          </p:cNvPr>
          <p:cNvSpPr/>
          <p:nvPr/>
        </p:nvSpPr>
        <p:spPr>
          <a:xfrm>
            <a:off x="290230" y="4430345"/>
            <a:ext cx="10849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CAUTION (Yellow Traffic Symbols)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05225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 aural and visual alert is raised that necessitates immediate reaction of the RP.</a:t>
            </a:r>
            <a:endParaRPr lang="it-IT" sz="2000" kern="0" dirty="0">
              <a:solidFill>
                <a:srgbClr val="05225B"/>
              </a:solidFill>
            </a:endParaRPr>
          </a:p>
          <a:p>
            <a:pPr marL="742950" marR="0" lvl="1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Indicating a predicted (within a given look-ahead time) or current loss of well clear situation (no use of flight plan).</a:t>
            </a:r>
          </a:p>
          <a:p>
            <a:pPr marL="742950" marR="0" lvl="1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The RP shall determine whether a manoeuvre is needed and initiate coordination with ATC if available.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B06B0DA-E60F-41F7-8BA8-D32BA0F09D99}"/>
              </a:ext>
            </a:extLst>
          </p:cNvPr>
          <p:cNvSpPr/>
          <p:nvPr/>
        </p:nvSpPr>
        <p:spPr>
          <a:xfrm>
            <a:off x="378148" y="988778"/>
            <a:ext cx="1117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457200"/>
            <a:r>
              <a:rPr lang="en-GB" sz="2400" b="1" u="sng" dirty="0">
                <a:solidFill>
                  <a:srgbClr val="05225B">
                    <a:lumMod val="90000"/>
                    <a:lumOff val="10000"/>
                  </a:srgbClr>
                </a:solidFill>
                <a:cs typeface="Calibri"/>
              </a:rPr>
              <a:t>ALERTS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A488ED8-4208-4102-94EA-6B4068E80C96}"/>
              </a:ext>
            </a:extLst>
          </p:cNvPr>
          <p:cNvSpPr/>
          <p:nvPr/>
        </p:nvSpPr>
        <p:spPr>
          <a:xfrm>
            <a:off x="378147" y="1383386"/>
            <a:ext cx="10784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</a:rPr>
              <a:t>The </a:t>
            </a:r>
            <a:r>
              <a:rPr kumimoji="0" lang="en-GB" sz="1800" b="0" i="0" u="sng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</a:rPr>
              <a:t>alerting functionality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</a:rPr>
              <a:t>aims to determine whether an intruder poses enough risk to warrant an alert and, in this case, which alert priority is appropriate.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5225B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31424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92952-8899-1D44-89AE-7085FC3C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4064" y="6389752"/>
            <a:ext cx="2743200" cy="235955"/>
          </a:xfrm>
        </p:spPr>
        <p:txBody>
          <a:bodyPr/>
          <a:lstStyle/>
          <a:p>
            <a:fld id="{6B0C76E6-0B66-8944-91D4-A1BC6652E29F}" type="slidenum">
              <a:rPr lang="fr-FR" smtClean="0"/>
              <a:t>6</a:t>
            </a:fld>
            <a:endParaRPr lang="fr-FR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25BCBF58-4A66-4EBB-A00C-8735710D6ED8}"/>
              </a:ext>
            </a:extLst>
          </p:cNvPr>
          <p:cNvSpPr txBox="1">
            <a:spLocks/>
          </p:cNvSpPr>
          <p:nvPr/>
        </p:nvSpPr>
        <p:spPr>
          <a:xfrm>
            <a:off x="272474" y="407810"/>
            <a:ext cx="6653213" cy="756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1" u="none" strike="noStrike" kern="1200" cap="none" spc="0" normalizeH="0" baseline="0" noProof="0">
                <a:ln>
                  <a:noFill/>
                </a:ln>
                <a:solidFill>
                  <a:srgbClr val="4E88C7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URClearED RWC Functions</a:t>
            </a:r>
            <a:endParaRPr kumimoji="0" lang="it-IT" sz="3200" b="1" i="1" u="none" strike="noStrike" kern="1200" cap="none" spc="0" normalizeH="0" baseline="0" noProof="0" dirty="0">
              <a:ln>
                <a:noFill/>
              </a:ln>
              <a:solidFill>
                <a:srgbClr val="4E88C7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006D5EC-42A5-4EA2-B055-09A97EDB684D}"/>
              </a:ext>
            </a:extLst>
          </p:cNvPr>
          <p:cNvSpPr/>
          <p:nvPr/>
        </p:nvSpPr>
        <p:spPr>
          <a:xfrm>
            <a:off x="272474" y="2386496"/>
            <a:ext cx="53986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Computes the range of </a:t>
            </a:r>
            <a:r>
              <a:rPr kumimoji="0" lang="en-GB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ownship</a:t>
            </a:r>
            <a:r>
              <a:rPr kumimoji="0" lang="en-GB" sz="17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manoeuvres that would result in an estimated loss of well clear (</a:t>
            </a:r>
            <a:r>
              <a:rPr kumimoji="0" lang="en-GB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LoWC</a:t>
            </a:r>
            <a:r>
              <a:rPr kumimoji="0" lang="en-GB" sz="17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) within a given look ahead time.</a:t>
            </a:r>
          </a:p>
          <a:p>
            <a:pPr marL="285750" marR="0" lvl="0" indent="-28575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Manoeuvres are computed only for Horizontal and Vertical Plane separately.</a:t>
            </a:r>
          </a:p>
          <a:p>
            <a:pPr marL="285750" marR="0" lvl="0" indent="-28575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Horizontal manoeuvres are computed in track/heading angle.</a:t>
            </a:r>
          </a:p>
          <a:p>
            <a:pPr marL="285750" marR="0" lvl="0" indent="-28575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Vertical manoeuvres are computed in altitude or Flight Levels.</a:t>
            </a:r>
          </a:p>
          <a:p>
            <a:pPr marL="285750" marR="0" lvl="0" indent="-28575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700" kern="0" dirty="0">
                <a:solidFill>
                  <a:srgbClr val="05225B"/>
                </a:solidFill>
                <a:cs typeface="Times New Roman" panose="02020603050405020304" pitchFamily="18" charset="0"/>
              </a:rPr>
              <a:t>All information is shown to the remote pilot in a CDTI (Cockpit Display of Traffic Information) inspired to what specified in the RTCA-DO-365.</a:t>
            </a:r>
            <a:endParaRPr kumimoji="0" lang="it-IT" sz="1700" b="0" i="0" u="none" strike="noStrike" kern="0" cap="none" spc="0" normalizeH="0" baseline="0" noProof="0" dirty="0">
              <a:ln>
                <a:noFill/>
              </a:ln>
              <a:solidFill>
                <a:srgbClr val="05225B"/>
              </a:solidFill>
              <a:effectLst/>
              <a:uLnTx/>
              <a:uFillTx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FE01ED6-F7C5-46F6-B4E2-73CF55538F03}"/>
              </a:ext>
            </a:extLst>
          </p:cNvPr>
          <p:cNvSpPr/>
          <p:nvPr/>
        </p:nvSpPr>
        <p:spPr>
          <a:xfrm>
            <a:off x="484501" y="1064044"/>
            <a:ext cx="1551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457200"/>
            <a:r>
              <a:rPr lang="en-GB" sz="2400" b="1" u="sng" dirty="0">
                <a:solidFill>
                  <a:srgbClr val="05225B">
                    <a:lumMod val="90000"/>
                    <a:lumOff val="10000"/>
                  </a:srgbClr>
                </a:solidFill>
                <a:cs typeface="Calibri"/>
              </a:rPr>
              <a:t>GUIDANCE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F86AED6-F883-4DE0-928C-756B9649F570}"/>
              </a:ext>
            </a:extLst>
          </p:cNvPr>
          <p:cNvSpPr/>
          <p:nvPr/>
        </p:nvSpPr>
        <p:spPr>
          <a:xfrm>
            <a:off x="481423" y="1472655"/>
            <a:ext cx="106984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</a:rPr>
              <a:t>Provide indications to support the RP (or other involved operators of the RPAS) decisions in the resolution of a potential conflict.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7B0EA32-FC0A-44F7-8BB9-D93E8D728E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66448" y="1996576"/>
            <a:ext cx="4913386" cy="415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85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92952-8899-1D44-89AE-7085FC3C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4064" y="6389752"/>
            <a:ext cx="2743200" cy="235955"/>
          </a:xfrm>
        </p:spPr>
        <p:txBody>
          <a:bodyPr/>
          <a:lstStyle/>
          <a:p>
            <a:fld id="{6B0C76E6-0B66-8944-91D4-A1BC6652E29F}" type="slidenum">
              <a:rPr lang="fr-FR" smtClean="0"/>
              <a:t>7</a:t>
            </a:fld>
            <a:endParaRPr lang="fr-FR"/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1D1F6D59-969E-4B46-9AFA-20BE945ED4D4}"/>
              </a:ext>
            </a:extLst>
          </p:cNvPr>
          <p:cNvSpPr txBox="1">
            <a:spLocks/>
          </p:cNvSpPr>
          <p:nvPr/>
        </p:nvSpPr>
        <p:spPr>
          <a:xfrm>
            <a:off x="212088" y="1593948"/>
            <a:ext cx="6525141" cy="453310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7318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Follow EUROCAE ED-258 guidelines for airspace class D-G, taking as baseline the existing US RTCA DO-365 research but considering European peculiarities.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7318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52450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73182"/>
                </a:solidFill>
              </a:rPr>
              <a:t>Dimensions of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7318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Well Clear Volume revised and based on FTS and EUROCONTROL CAFÉ encounter model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7318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524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073182"/>
                </a:solidFill>
              </a:rPr>
              <a:t>Removed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7318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DO-365 Warning Alerts because RP in classes D and E are not allowed to perform maneuvers without clearance from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7318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ATCo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7318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52450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7318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Advisory </a:t>
            </a:r>
            <a:r>
              <a:rPr lang="en-US" sz="1600" dirty="0">
                <a:solidFill>
                  <a:srgbClr val="073182"/>
                </a:solidFill>
              </a:rPr>
              <a:t>indications defined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7318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differently from DO-365</a:t>
            </a:r>
            <a:endParaRPr lang="en-US" sz="1600" b="0" i="0" u="none" strike="noStrike" kern="1200" cap="none" spc="0" baseline="0" noProof="0" dirty="0">
              <a:solidFill>
                <a:srgbClr val="073182"/>
              </a:solidFill>
              <a:latin typeface="Calibri"/>
              <a:cs typeface="Calibri"/>
            </a:endParaRPr>
          </a:p>
          <a:p>
            <a:pPr marL="5524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7318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Caution Alert Times revised and based on FTS and EUROCONTROL CAFÉ encounter model</a:t>
            </a:r>
          </a:p>
          <a:p>
            <a:pPr marL="5524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7318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Different behaviour in encounters with ACAS equipped intruders (always try to avoid Resolution Advisory) </a:t>
            </a:r>
          </a:p>
          <a:p>
            <a:pPr marL="57150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7318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Simplification and reduction of information to essential ones for the HMI</a:t>
            </a:r>
          </a:p>
          <a:p>
            <a:pPr marL="57150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7318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Definition of RP Operational Procedures compliant with current European Air Traffic Management rules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BBA23CDB-BA41-42C7-BCF5-26DD230A15F5}"/>
              </a:ext>
            </a:extLst>
          </p:cNvPr>
          <p:cNvSpPr txBox="1">
            <a:spLocks/>
          </p:cNvSpPr>
          <p:nvPr/>
        </p:nvSpPr>
        <p:spPr>
          <a:xfrm>
            <a:off x="272474" y="407810"/>
            <a:ext cx="6653213" cy="756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1" u="none" strike="noStrike" kern="1200" cap="none" spc="0" normalizeH="0" baseline="0" noProof="0" dirty="0">
                <a:ln>
                  <a:noFill/>
                </a:ln>
                <a:solidFill>
                  <a:srgbClr val="4E88C7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URClearED RWC </a:t>
            </a:r>
            <a:r>
              <a:rPr kumimoji="0" lang="it-IT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E88C7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Functions</a:t>
            </a:r>
            <a:endParaRPr kumimoji="0" lang="it-IT" sz="3200" b="1" i="1" u="none" strike="noStrike" kern="1200" cap="none" spc="0" normalizeH="0" baseline="0" noProof="0" dirty="0">
              <a:ln>
                <a:noFill/>
              </a:ln>
              <a:solidFill>
                <a:srgbClr val="4E88C7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32C5C57-8C63-413D-9692-C61FB24A3B51}"/>
              </a:ext>
            </a:extLst>
          </p:cNvPr>
          <p:cNvSpPr/>
          <p:nvPr/>
        </p:nvSpPr>
        <p:spPr>
          <a:xfrm>
            <a:off x="272474" y="933348"/>
            <a:ext cx="5928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u="sng" dirty="0">
                <a:solidFill>
                  <a:srgbClr val="05225B">
                    <a:lumMod val="90000"/>
                    <a:lumOff val="10000"/>
                  </a:srgbClr>
                </a:solidFill>
                <a:cs typeface="Calibri"/>
              </a:rPr>
              <a:t>Differences between U.S. and European RWC</a:t>
            </a:r>
            <a:endParaRPr lang="en-GB" sz="2400" b="1" u="sng" dirty="0">
              <a:solidFill>
                <a:srgbClr val="05225B">
                  <a:lumMod val="90000"/>
                  <a:lumOff val="10000"/>
                </a:srgbClr>
              </a:solidFill>
              <a:cs typeface="Calibri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98DBBC9-8A3F-4903-9A1F-C93BDE7B6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050" y="1566195"/>
            <a:ext cx="5094862" cy="163035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472B7F4-82A3-4162-91FC-D71989884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796" y="3615814"/>
            <a:ext cx="4900035" cy="2720974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DA59E3FA-7F5B-4581-BC93-F1E4AADCFDF6}"/>
              </a:ext>
            </a:extLst>
          </p:cNvPr>
          <p:cNvSpPr/>
          <p:nvPr/>
        </p:nvSpPr>
        <p:spPr>
          <a:xfrm>
            <a:off x="7253586" y="1168121"/>
            <a:ext cx="4357789" cy="45378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defTabSz="457200">
              <a:spcBef>
                <a:spcPct val="20000"/>
              </a:spcBef>
            </a:pPr>
            <a:r>
              <a:rPr lang="en-US" sz="2400" dirty="0">
                <a:solidFill>
                  <a:srgbClr val="073182"/>
                </a:solidFill>
                <a:latin typeface="Calibri"/>
                <a:cs typeface="Calibri"/>
              </a:rPr>
              <a:t>DO-365 Well Clear Volume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4647241-7B9C-410A-9302-DE8AC67BF298}"/>
              </a:ext>
            </a:extLst>
          </p:cNvPr>
          <p:cNvSpPr/>
          <p:nvPr/>
        </p:nvSpPr>
        <p:spPr>
          <a:xfrm>
            <a:off x="7352315" y="3166794"/>
            <a:ext cx="4357789" cy="45378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defTabSz="457200">
              <a:spcBef>
                <a:spcPct val="20000"/>
              </a:spcBef>
            </a:pPr>
            <a:r>
              <a:rPr lang="en-US" sz="2400" dirty="0">
                <a:solidFill>
                  <a:srgbClr val="073182"/>
                </a:solidFill>
                <a:latin typeface="Calibri"/>
                <a:cs typeface="Calibri"/>
              </a:rPr>
              <a:t>DO-365 Alerting Times</a:t>
            </a:r>
          </a:p>
        </p:txBody>
      </p:sp>
    </p:spTree>
    <p:extLst>
      <p:ext uri="{BB962C8B-B14F-4D97-AF65-F5344CB8AC3E}">
        <p14:creationId xmlns:p14="http://schemas.microsoft.com/office/powerpoint/2010/main" val="284954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7101C01-DE6C-244C-B069-74E68B6F5C8B}"/>
              </a:ext>
            </a:extLst>
          </p:cNvPr>
          <p:cNvSpPr txBox="1"/>
          <p:nvPr/>
        </p:nvSpPr>
        <p:spPr>
          <a:xfrm>
            <a:off x="11268" y="2941687"/>
            <a:ext cx="12169464" cy="9746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820"/>
              </a:lnSpc>
            </a:pPr>
            <a:r>
              <a:rPr lang="fr-BE" sz="3600" dirty="0"/>
              <a:t>THANK YOU FOR </a:t>
            </a:r>
          </a:p>
          <a:p>
            <a:pPr algn="ctr">
              <a:lnSpc>
                <a:spcPts val="3820"/>
              </a:lnSpc>
            </a:pPr>
            <a:r>
              <a:rPr lang="fr-BE" sz="3600" dirty="0"/>
              <a:t>YOUR ATTENTION</a:t>
            </a:r>
            <a:endParaRPr lang="fr-BE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3247245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SesarJU 1">
      <a:dk1>
        <a:srgbClr val="002F6E"/>
      </a:dk1>
      <a:lt1>
        <a:srgbClr val="009DD9"/>
      </a:lt1>
      <a:dk2>
        <a:srgbClr val="0093D1"/>
      </a:dk2>
      <a:lt2>
        <a:srgbClr val="199C69"/>
      </a:lt2>
      <a:accent1>
        <a:srgbClr val="5D1A6F"/>
      </a:accent1>
      <a:accent2>
        <a:srgbClr val="D10019"/>
      </a:accent2>
      <a:accent3>
        <a:srgbClr val="EE7F00"/>
      </a:accent3>
      <a:accent4>
        <a:srgbClr val="FFC00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FE251F0D-DA71-48AF-B49D-9ED60054EA6B}" vid="{4532168E-F0B2-4114-8433-A619FB2AEB38}"/>
    </a:ext>
  </a:extLst>
</a:theme>
</file>

<file path=ppt/theme/theme2.xml><?xml version="1.0" encoding="utf-8"?>
<a:theme xmlns:a="http://schemas.openxmlformats.org/drawingml/2006/main" name="1_Conception personnalisée">
  <a:themeElements>
    <a:clrScheme name="SesarJU 1">
      <a:dk1>
        <a:srgbClr val="002F6E"/>
      </a:dk1>
      <a:lt1>
        <a:srgbClr val="009DD9"/>
      </a:lt1>
      <a:dk2>
        <a:srgbClr val="0093D1"/>
      </a:dk2>
      <a:lt2>
        <a:srgbClr val="199C69"/>
      </a:lt2>
      <a:accent1>
        <a:srgbClr val="5D1A6F"/>
      </a:accent1>
      <a:accent2>
        <a:srgbClr val="D10019"/>
      </a:accent2>
      <a:accent3>
        <a:srgbClr val="EE7F00"/>
      </a:accent3>
      <a:accent4>
        <a:srgbClr val="FFC00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FE251F0D-DA71-48AF-B49D-9ED60054EA6B}" vid="{F6F9CF59-F8C0-4C7A-B697-3440005FF4CE}"/>
    </a:ext>
  </a:extLst>
</a:theme>
</file>

<file path=ppt/theme/theme3.xml><?xml version="1.0" encoding="utf-8"?>
<a:theme xmlns:a="http://schemas.openxmlformats.org/drawingml/2006/main" name="Thème Office">
  <a:themeElements>
    <a:clrScheme name="SesarJU 1">
      <a:dk1>
        <a:srgbClr val="002F6E"/>
      </a:dk1>
      <a:lt1>
        <a:srgbClr val="009DD9"/>
      </a:lt1>
      <a:dk2>
        <a:srgbClr val="0093D1"/>
      </a:dk2>
      <a:lt2>
        <a:srgbClr val="199C69"/>
      </a:lt2>
      <a:accent1>
        <a:srgbClr val="5D1A6F"/>
      </a:accent1>
      <a:accent2>
        <a:srgbClr val="D10019"/>
      </a:accent2>
      <a:accent3>
        <a:srgbClr val="EE7F00"/>
      </a:accent3>
      <a:accent4>
        <a:srgbClr val="FFC00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FE251F0D-DA71-48AF-B49D-9ED60054EA6B}" vid="{CFF57D99-B84F-4C83-A907-1D9D34FD7C03}"/>
    </a:ext>
  </a:extLst>
</a:theme>
</file>

<file path=ppt/theme/theme4.xml><?xml version="1.0" encoding="utf-8"?>
<a:theme xmlns:a="http://schemas.openxmlformats.org/drawingml/2006/main" name="2_Conception personnalisée">
  <a:themeElements>
    <a:clrScheme name="SesarJU 1">
      <a:dk1>
        <a:srgbClr val="002F6E"/>
      </a:dk1>
      <a:lt1>
        <a:srgbClr val="009DD9"/>
      </a:lt1>
      <a:dk2>
        <a:srgbClr val="0093D1"/>
      </a:dk2>
      <a:lt2>
        <a:srgbClr val="199C69"/>
      </a:lt2>
      <a:accent1>
        <a:srgbClr val="5D1A6F"/>
      </a:accent1>
      <a:accent2>
        <a:srgbClr val="D10019"/>
      </a:accent2>
      <a:accent3>
        <a:srgbClr val="EE7F00"/>
      </a:accent3>
      <a:accent4>
        <a:srgbClr val="FFC00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FE251F0D-DA71-48AF-B49D-9ED60054EA6B}" vid="{36C732FE-0075-4324-BA2D-E688E8BA72B4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B8DC651193C44AA1BF6CC75EB1DE9E" ma:contentTypeVersion="2" ma:contentTypeDescription="Create a new document." ma:contentTypeScope="" ma:versionID="09d03fa5f9b54e279bcac0086868d99e">
  <xsd:schema xmlns:xsd="http://www.w3.org/2001/XMLSchema" xmlns:xs="http://www.w3.org/2001/XMLSchema" xmlns:p="http://schemas.microsoft.com/office/2006/metadata/properties" xmlns:ns2="babb715b-36c5-4d4e-b933-6490b7843049" targetNamespace="http://schemas.microsoft.com/office/2006/metadata/properties" ma:root="true" ma:fieldsID="b0a6f1675087e9e594518c8947d339b1" ns2:_="">
    <xsd:import namespace="babb715b-36c5-4d4e-b933-6490b784304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bb715b-36c5-4d4e-b933-6490b78430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15995B-927B-4072-B183-0B525826F1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bb715b-36c5-4d4e-b933-6490b78430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E0D92B-22A2-4F11-8E50-4227E106CE41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babb715b-36c5-4d4e-b933-6490b784304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68B06ED-C19E-4213-A3D5-B9A69C2745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SESAR3JU PPT template ENG</Template>
  <TotalTime>23</TotalTime>
  <Words>654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Conception personnalisée</vt:lpstr>
      <vt:lpstr>1_Conception personnalisée</vt:lpstr>
      <vt:lpstr>Thème Office</vt:lpstr>
      <vt:lpstr>2_Conception personnalisée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EUROCONTROL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Stewart</dc:creator>
  <cp:lastModifiedBy>Gianluca Corraro</cp:lastModifiedBy>
  <cp:revision>30</cp:revision>
  <dcterms:created xsi:type="dcterms:W3CDTF">2022-03-03T09:26:21Z</dcterms:created>
  <dcterms:modified xsi:type="dcterms:W3CDTF">2022-06-30T17:01:21Z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0x0101005BB8DC651193C44AA1BF6CC75EB1DE9E</vt:lpwstr>
  </property>
</Properties>
</file>