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62" r:id="rId5"/>
    <p:sldMasterId id="2147483648" r:id="rId6"/>
    <p:sldMasterId id="2147483664" r:id="rId7"/>
  </p:sldMasterIdLst>
  <p:notesMasterIdLst>
    <p:notesMasterId r:id="rId19"/>
  </p:notesMasterIdLst>
  <p:sldIdLst>
    <p:sldId id="258" r:id="rId8"/>
    <p:sldId id="275" r:id="rId9"/>
    <p:sldId id="267" r:id="rId10"/>
    <p:sldId id="277" r:id="rId11"/>
    <p:sldId id="278" r:id="rId12"/>
    <p:sldId id="279" r:id="rId13"/>
    <p:sldId id="294" r:id="rId14"/>
    <p:sldId id="283" r:id="rId15"/>
    <p:sldId id="284" r:id="rId16"/>
    <p:sldId id="293" r:id="rId17"/>
    <p:sldId id="260"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E6FFCC"/>
    <a:srgbClr val="DDFFDD"/>
    <a:srgbClr val="CCFFCC"/>
    <a:srgbClr val="000000"/>
    <a:srgbClr val="0731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8" autoAdjust="0"/>
    <p:restoredTop sz="96327"/>
  </p:normalViewPr>
  <p:slideViewPr>
    <p:cSldViewPr snapToGrid="0" snapToObjects="1">
      <p:cViewPr varScale="1">
        <p:scale>
          <a:sx n="111" d="100"/>
          <a:sy n="111" d="100"/>
        </p:scale>
        <p:origin x="282" y="10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05" d="100"/>
          <a:sy n="105" d="100"/>
        </p:scale>
        <p:origin x="3444"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E0701-1279-674F-85B0-BBD88D152F28}" type="datetimeFigureOut">
              <a:rPr lang="fr-FR" smtClean="0"/>
              <a:t>29/06/2022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BA9573-4D05-FE4C-BC54-30B66E5E6499}" type="slidenum">
              <a:rPr lang="fr-FR" smtClean="0"/>
              <a:t>‹#›</a:t>
            </a:fld>
            <a:endParaRPr lang="fr-FR"/>
          </a:p>
        </p:txBody>
      </p:sp>
    </p:spTree>
    <p:extLst>
      <p:ext uri="{BB962C8B-B14F-4D97-AF65-F5344CB8AC3E}">
        <p14:creationId xmlns:p14="http://schemas.microsoft.com/office/powerpoint/2010/main" val="721057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8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A2632A-1DC2-2347-8D18-3E65D46206BC}"/>
              </a:ext>
            </a:extLst>
          </p:cNvPr>
          <p:cNvSpPr>
            <a:spLocks noGrp="1"/>
          </p:cNvSpPr>
          <p:nvPr>
            <p:ph type="title" hasCustomPrompt="1"/>
          </p:nvPr>
        </p:nvSpPr>
        <p:spPr>
          <a:xfrm>
            <a:off x="839788" y="457200"/>
            <a:ext cx="3932237" cy="1600200"/>
          </a:xfrm>
        </p:spPr>
        <p:txBody>
          <a:bodyPr anchor="b"/>
          <a:lstStyle>
            <a:lvl1pPr>
              <a:defRPr sz="3200"/>
            </a:lvl1pPr>
          </a:lstStyle>
          <a:p>
            <a:r>
              <a:rPr lang="en-GB" noProof="0"/>
              <a:t>Click to edit </a:t>
            </a:r>
            <a:br>
              <a:rPr lang="en-GB" noProof="0"/>
            </a:br>
            <a:r>
              <a:rPr lang="en-GB" noProof="0"/>
              <a:t>Master title style</a:t>
            </a:r>
          </a:p>
        </p:txBody>
      </p:sp>
      <p:sp>
        <p:nvSpPr>
          <p:cNvPr id="3" name="Espace réservé du contenu 2">
            <a:extLst>
              <a:ext uri="{FF2B5EF4-FFF2-40B4-BE49-F238E27FC236}">
                <a16:creationId xmlns:a16="http://schemas.microsoft.com/office/drawing/2014/main" id="{889475F3-C7DD-414A-9588-00BA28571F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Espace réservé du texte 3">
            <a:extLst>
              <a:ext uri="{FF2B5EF4-FFF2-40B4-BE49-F238E27FC236}">
                <a16:creationId xmlns:a16="http://schemas.microsoft.com/office/drawing/2014/main" id="{37E5F81E-3605-8546-A4FB-C3D7AE651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Click to edit Master text styles</a:t>
            </a:r>
          </a:p>
        </p:txBody>
      </p:sp>
      <p:sp>
        <p:nvSpPr>
          <p:cNvPr id="5" name="Espace réservé de la date 4">
            <a:extLst>
              <a:ext uri="{FF2B5EF4-FFF2-40B4-BE49-F238E27FC236}">
                <a16:creationId xmlns:a16="http://schemas.microsoft.com/office/drawing/2014/main" id="{472628AC-DC70-9C4D-81B5-33D17B8EFB30}"/>
              </a:ext>
            </a:extLst>
          </p:cNvPr>
          <p:cNvSpPr>
            <a:spLocks noGrp="1"/>
          </p:cNvSpPr>
          <p:nvPr>
            <p:ph type="dt" sz="half" idx="10"/>
          </p:nvPr>
        </p:nvSpPr>
        <p:spPr/>
        <p:txBody>
          <a:bodyPr/>
          <a:lstStyle/>
          <a:p>
            <a:fld id="{D1D09178-20D5-B142-A2B2-372A97FD57B1}" type="datetime1">
              <a:rPr lang="en-GB" noProof="0" smtClean="0"/>
              <a:t>29/06/2022</a:t>
            </a:fld>
            <a:endParaRPr lang="en-GB" noProof="0"/>
          </a:p>
        </p:txBody>
      </p:sp>
      <p:sp>
        <p:nvSpPr>
          <p:cNvPr id="6" name="Espace réservé du pied de page 5">
            <a:extLst>
              <a:ext uri="{FF2B5EF4-FFF2-40B4-BE49-F238E27FC236}">
                <a16:creationId xmlns:a16="http://schemas.microsoft.com/office/drawing/2014/main" id="{A234510E-7C19-A942-989C-E50942330516}"/>
              </a:ext>
            </a:extLst>
          </p:cNvPr>
          <p:cNvSpPr>
            <a:spLocks noGrp="1"/>
          </p:cNvSpPr>
          <p:nvPr>
            <p:ph type="ftr" sz="quarter" idx="11"/>
          </p:nvPr>
        </p:nvSpPr>
        <p:spPr/>
        <p:txBody>
          <a:bodyPr/>
          <a:lstStyle/>
          <a:p>
            <a:r>
              <a:rPr lang="en-GB" noProof="0"/>
              <a:t>SESAR JU PRESENTATION</a:t>
            </a:r>
          </a:p>
        </p:txBody>
      </p:sp>
      <p:sp>
        <p:nvSpPr>
          <p:cNvPr id="7" name="Espace réservé du numéro de diapositive 6">
            <a:extLst>
              <a:ext uri="{FF2B5EF4-FFF2-40B4-BE49-F238E27FC236}">
                <a16:creationId xmlns:a16="http://schemas.microsoft.com/office/drawing/2014/main" id="{43640E9F-6F94-F94D-B127-285AC905990A}"/>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spTree>
    <p:extLst>
      <p:ext uri="{BB962C8B-B14F-4D97-AF65-F5344CB8AC3E}">
        <p14:creationId xmlns:p14="http://schemas.microsoft.com/office/powerpoint/2010/main" val="655366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70A50C-2928-2647-BF65-2DB0B5795B17}"/>
              </a:ext>
            </a:extLst>
          </p:cNvPr>
          <p:cNvSpPr>
            <a:spLocks noGrp="1"/>
          </p:cNvSpPr>
          <p:nvPr>
            <p:ph type="title" hasCustomPrompt="1"/>
          </p:nvPr>
        </p:nvSpPr>
        <p:spPr>
          <a:xfrm>
            <a:off x="839788" y="457200"/>
            <a:ext cx="3932237" cy="1600200"/>
          </a:xfrm>
        </p:spPr>
        <p:txBody>
          <a:bodyPr anchor="b"/>
          <a:lstStyle>
            <a:lvl1pPr>
              <a:defRPr sz="3200"/>
            </a:lvl1pPr>
          </a:lstStyle>
          <a:p>
            <a:r>
              <a:rPr lang="en-GB" noProof="0"/>
              <a:t>Click to edit </a:t>
            </a:r>
            <a:br>
              <a:rPr lang="en-GB" noProof="0"/>
            </a:br>
            <a:r>
              <a:rPr lang="en-GB" noProof="0"/>
              <a:t>Master title style</a:t>
            </a:r>
          </a:p>
        </p:txBody>
      </p:sp>
      <p:sp>
        <p:nvSpPr>
          <p:cNvPr id="3" name="Espace réservé pour une image  2">
            <a:extLst>
              <a:ext uri="{FF2B5EF4-FFF2-40B4-BE49-F238E27FC236}">
                <a16:creationId xmlns:a16="http://schemas.microsoft.com/office/drawing/2014/main" id="{2924B748-F39B-A842-8F1C-4CF04753A1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a:extLst>
              <a:ext uri="{FF2B5EF4-FFF2-40B4-BE49-F238E27FC236}">
                <a16:creationId xmlns:a16="http://schemas.microsoft.com/office/drawing/2014/main" id="{8E2B85B3-1151-1A4A-9F2D-B97BAC762B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Click to edit Master text styles</a:t>
            </a:r>
          </a:p>
        </p:txBody>
      </p:sp>
      <p:sp>
        <p:nvSpPr>
          <p:cNvPr id="5" name="Espace réservé de la date 4">
            <a:extLst>
              <a:ext uri="{FF2B5EF4-FFF2-40B4-BE49-F238E27FC236}">
                <a16:creationId xmlns:a16="http://schemas.microsoft.com/office/drawing/2014/main" id="{B2354530-31EB-8E40-8DDA-7ECAF82CDB72}"/>
              </a:ext>
            </a:extLst>
          </p:cNvPr>
          <p:cNvSpPr>
            <a:spLocks noGrp="1"/>
          </p:cNvSpPr>
          <p:nvPr>
            <p:ph type="dt" sz="half" idx="10"/>
          </p:nvPr>
        </p:nvSpPr>
        <p:spPr/>
        <p:txBody>
          <a:bodyPr/>
          <a:lstStyle/>
          <a:p>
            <a:fld id="{FE3C6A8B-393A-464C-8956-EEBCBD1A965D}" type="datetime1">
              <a:rPr lang="en-GB" noProof="0" smtClean="0"/>
              <a:t>29/06/2022</a:t>
            </a:fld>
            <a:endParaRPr lang="en-GB" noProof="0"/>
          </a:p>
        </p:txBody>
      </p:sp>
      <p:sp>
        <p:nvSpPr>
          <p:cNvPr id="6" name="Espace réservé du pied de page 5">
            <a:extLst>
              <a:ext uri="{FF2B5EF4-FFF2-40B4-BE49-F238E27FC236}">
                <a16:creationId xmlns:a16="http://schemas.microsoft.com/office/drawing/2014/main" id="{7F5A6EB3-3CB3-9F46-A289-8CC21650CBC6}"/>
              </a:ext>
            </a:extLst>
          </p:cNvPr>
          <p:cNvSpPr>
            <a:spLocks noGrp="1"/>
          </p:cNvSpPr>
          <p:nvPr>
            <p:ph type="ftr" sz="quarter" idx="11"/>
          </p:nvPr>
        </p:nvSpPr>
        <p:spPr/>
        <p:txBody>
          <a:bodyPr/>
          <a:lstStyle/>
          <a:p>
            <a:r>
              <a:rPr lang="en-GB" noProof="0"/>
              <a:t>SESAR JU PRESENTATION</a:t>
            </a:r>
          </a:p>
        </p:txBody>
      </p:sp>
      <p:sp>
        <p:nvSpPr>
          <p:cNvPr id="7" name="Espace réservé du numéro de diapositive 6">
            <a:extLst>
              <a:ext uri="{FF2B5EF4-FFF2-40B4-BE49-F238E27FC236}">
                <a16:creationId xmlns:a16="http://schemas.microsoft.com/office/drawing/2014/main" id="{4CA49F2C-06E8-5642-AD05-C0B4D7CB0A04}"/>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spTree>
    <p:extLst>
      <p:ext uri="{BB962C8B-B14F-4D97-AF65-F5344CB8AC3E}">
        <p14:creationId xmlns:p14="http://schemas.microsoft.com/office/powerpoint/2010/main" val="66792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36CA11-5A2C-CB4A-A728-E0FE87C7C471}"/>
              </a:ext>
            </a:extLst>
          </p:cNvPr>
          <p:cNvSpPr>
            <a:spLocks noGrp="1"/>
          </p:cNvSpPr>
          <p:nvPr>
            <p:ph type="title"/>
          </p:nvPr>
        </p:nvSpPr>
        <p:spPr/>
        <p:txBody>
          <a:bodyPr/>
          <a:lstStyle/>
          <a:p>
            <a:r>
              <a:rPr lang="en-GB" noProof="0"/>
              <a:t>Click to edit Master title style</a:t>
            </a:r>
          </a:p>
        </p:txBody>
      </p:sp>
      <p:sp>
        <p:nvSpPr>
          <p:cNvPr id="3" name="Espace réservé du texte vertical 2">
            <a:extLst>
              <a:ext uri="{FF2B5EF4-FFF2-40B4-BE49-F238E27FC236}">
                <a16:creationId xmlns:a16="http://schemas.microsoft.com/office/drawing/2014/main" id="{7C56D5C6-3181-F14C-B4FC-AED965AB7FFA}"/>
              </a:ext>
            </a:extLst>
          </p:cNvPr>
          <p:cNvSpPr>
            <a:spLocks noGrp="1"/>
          </p:cNvSpPr>
          <p:nvPr>
            <p:ph type="body" orient="vert" idx="1"/>
          </p:nvPr>
        </p:nvSpPr>
        <p:spPr/>
        <p:txBody>
          <a:bodyPr vert="eaVert"/>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Espace réservé de la date 3">
            <a:extLst>
              <a:ext uri="{FF2B5EF4-FFF2-40B4-BE49-F238E27FC236}">
                <a16:creationId xmlns:a16="http://schemas.microsoft.com/office/drawing/2014/main" id="{B71D0367-83AA-324E-8C42-959F20B008CC}"/>
              </a:ext>
            </a:extLst>
          </p:cNvPr>
          <p:cNvSpPr>
            <a:spLocks noGrp="1"/>
          </p:cNvSpPr>
          <p:nvPr>
            <p:ph type="dt" sz="half" idx="10"/>
          </p:nvPr>
        </p:nvSpPr>
        <p:spPr/>
        <p:txBody>
          <a:bodyPr/>
          <a:lstStyle/>
          <a:p>
            <a:fld id="{9B1A2403-BA91-334B-8CEF-E9B10E3A2DAE}" type="datetime1">
              <a:rPr lang="en-GB" noProof="0" smtClean="0"/>
              <a:t>29/06/2022</a:t>
            </a:fld>
            <a:endParaRPr lang="en-GB" noProof="0"/>
          </a:p>
        </p:txBody>
      </p:sp>
      <p:sp>
        <p:nvSpPr>
          <p:cNvPr id="5" name="Espace réservé du pied de page 4">
            <a:extLst>
              <a:ext uri="{FF2B5EF4-FFF2-40B4-BE49-F238E27FC236}">
                <a16:creationId xmlns:a16="http://schemas.microsoft.com/office/drawing/2014/main" id="{4DFAAA39-927C-414B-A5E0-E2E67B1C946C}"/>
              </a:ext>
            </a:extLst>
          </p:cNvPr>
          <p:cNvSpPr>
            <a:spLocks noGrp="1"/>
          </p:cNvSpPr>
          <p:nvPr>
            <p:ph type="ftr" sz="quarter" idx="11"/>
          </p:nvPr>
        </p:nvSpPr>
        <p:spPr/>
        <p:txBody>
          <a:bodyPr/>
          <a:lstStyle/>
          <a:p>
            <a:r>
              <a:rPr lang="en-GB" noProof="0"/>
              <a:t>SESAR JU PRESENTATION</a:t>
            </a:r>
          </a:p>
        </p:txBody>
      </p:sp>
      <p:sp>
        <p:nvSpPr>
          <p:cNvPr id="6" name="Espace réservé du numéro de diapositive 5">
            <a:extLst>
              <a:ext uri="{FF2B5EF4-FFF2-40B4-BE49-F238E27FC236}">
                <a16:creationId xmlns:a16="http://schemas.microsoft.com/office/drawing/2014/main" id="{F4532FF8-6274-CC42-806C-330C2324E0CD}"/>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spTree>
    <p:extLst>
      <p:ext uri="{BB962C8B-B14F-4D97-AF65-F5344CB8AC3E}">
        <p14:creationId xmlns:p14="http://schemas.microsoft.com/office/powerpoint/2010/main" val="2357507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E612438-D6B1-414A-AE13-3472952113AE}"/>
              </a:ext>
            </a:extLst>
          </p:cNvPr>
          <p:cNvSpPr>
            <a:spLocks noGrp="1"/>
          </p:cNvSpPr>
          <p:nvPr>
            <p:ph type="title" orient="vert"/>
          </p:nvPr>
        </p:nvSpPr>
        <p:spPr>
          <a:xfrm>
            <a:off x="8724900" y="365125"/>
            <a:ext cx="2628900" cy="5811838"/>
          </a:xfrm>
        </p:spPr>
        <p:txBody>
          <a:bodyPr vert="eaVert"/>
          <a:lstStyle/>
          <a:p>
            <a:r>
              <a:rPr lang="en-GB" noProof="0"/>
              <a:t>Click to edit Master title style</a:t>
            </a:r>
          </a:p>
        </p:txBody>
      </p:sp>
      <p:sp>
        <p:nvSpPr>
          <p:cNvPr id="3" name="Espace réservé du texte vertical 2">
            <a:extLst>
              <a:ext uri="{FF2B5EF4-FFF2-40B4-BE49-F238E27FC236}">
                <a16:creationId xmlns:a16="http://schemas.microsoft.com/office/drawing/2014/main" id="{646EDA89-7E8F-B64F-82F6-EA07DB328B82}"/>
              </a:ext>
            </a:extLst>
          </p:cNvPr>
          <p:cNvSpPr>
            <a:spLocks noGrp="1"/>
          </p:cNvSpPr>
          <p:nvPr>
            <p:ph type="body" orient="vert" idx="1"/>
          </p:nvPr>
        </p:nvSpPr>
        <p:spPr>
          <a:xfrm>
            <a:off x="838200" y="365125"/>
            <a:ext cx="7734300" cy="5811838"/>
          </a:xfrm>
        </p:spPr>
        <p:txBody>
          <a:bodyPr vert="eaVert"/>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Espace réservé de la date 3">
            <a:extLst>
              <a:ext uri="{FF2B5EF4-FFF2-40B4-BE49-F238E27FC236}">
                <a16:creationId xmlns:a16="http://schemas.microsoft.com/office/drawing/2014/main" id="{A992DC3B-580D-A042-9111-906A19F6F776}"/>
              </a:ext>
            </a:extLst>
          </p:cNvPr>
          <p:cNvSpPr>
            <a:spLocks noGrp="1"/>
          </p:cNvSpPr>
          <p:nvPr>
            <p:ph type="dt" sz="half" idx="10"/>
          </p:nvPr>
        </p:nvSpPr>
        <p:spPr/>
        <p:txBody>
          <a:bodyPr/>
          <a:lstStyle/>
          <a:p>
            <a:fld id="{5264B651-9FFA-C843-B5F5-02C994F79F7E}" type="datetime1">
              <a:rPr lang="en-GB" noProof="0" smtClean="0"/>
              <a:t>29/06/2022</a:t>
            </a:fld>
            <a:endParaRPr lang="en-GB" noProof="0"/>
          </a:p>
        </p:txBody>
      </p:sp>
      <p:sp>
        <p:nvSpPr>
          <p:cNvPr id="5" name="Espace réservé du pied de page 4">
            <a:extLst>
              <a:ext uri="{FF2B5EF4-FFF2-40B4-BE49-F238E27FC236}">
                <a16:creationId xmlns:a16="http://schemas.microsoft.com/office/drawing/2014/main" id="{3A84F675-3B59-8D40-B1B0-91E266C77442}"/>
              </a:ext>
            </a:extLst>
          </p:cNvPr>
          <p:cNvSpPr>
            <a:spLocks noGrp="1"/>
          </p:cNvSpPr>
          <p:nvPr>
            <p:ph type="ftr" sz="quarter" idx="11"/>
          </p:nvPr>
        </p:nvSpPr>
        <p:spPr/>
        <p:txBody>
          <a:bodyPr/>
          <a:lstStyle/>
          <a:p>
            <a:r>
              <a:rPr lang="en-GB" noProof="0"/>
              <a:t>SESAR JU PRESENTATION</a:t>
            </a:r>
          </a:p>
        </p:txBody>
      </p:sp>
      <p:sp>
        <p:nvSpPr>
          <p:cNvPr id="6" name="Espace réservé du numéro de diapositive 5">
            <a:extLst>
              <a:ext uri="{FF2B5EF4-FFF2-40B4-BE49-F238E27FC236}">
                <a16:creationId xmlns:a16="http://schemas.microsoft.com/office/drawing/2014/main" id="{5DB2D5D6-369C-CC4A-9EAB-3BDE5778A7F5}"/>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spTree>
    <p:extLst>
      <p:ext uri="{BB962C8B-B14F-4D97-AF65-F5344CB8AC3E}">
        <p14:creationId xmlns:p14="http://schemas.microsoft.com/office/powerpoint/2010/main" val="2655860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00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68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3E5C8D-4CBA-0148-A4B1-EFDB92B27C98}"/>
              </a:ext>
            </a:extLst>
          </p:cNvPr>
          <p:cNvSpPr>
            <a:spLocks noGrp="1"/>
          </p:cNvSpPr>
          <p:nvPr>
            <p:ph type="ctrTitle"/>
          </p:nvPr>
        </p:nvSpPr>
        <p:spPr>
          <a:xfrm>
            <a:off x="1524000" y="1122363"/>
            <a:ext cx="9144000" cy="2387600"/>
          </a:xfrm>
        </p:spPr>
        <p:txBody>
          <a:bodyPr anchor="b"/>
          <a:lstStyle>
            <a:lvl1pPr algn="ctr">
              <a:defRPr sz="6000"/>
            </a:lvl1pPr>
          </a:lstStyle>
          <a:p>
            <a:r>
              <a:rPr lang="en-GB" noProof="0"/>
              <a:t>Click to edit Master title style</a:t>
            </a:r>
          </a:p>
        </p:txBody>
      </p:sp>
      <p:sp>
        <p:nvSpPr>
          <p:cNvPr id="3" name="Sous-titre 2">
            <a:extLst>
              <a:ext uri="{FF2B5EF4-FFF2-40B4-BE49-F238E27FC236}">
                <a16:creationId xmlns:a16="http://schemas.microsoft.com/office/drawing/2014/main" id="{2E67F35E-C4E6-C44C-A18A-1C5E14954A2C}"/>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Change the style of mask subtitles</a:t>
            </a:r>
          </a:p>
        </p:txBody>
      </p:sp>
      <p:sp>
        <p:nvSpPr>
          <p:cNvPr id="4" name="Espace réservé de la date 3">
            <a:extLst>
              <a:ext uri="{FF2B5EF4-FFF2-40B4-BE49-F238E27FC236}">
                <a16:creationId xmlns:a16="http://schemas.microsoft.com/office/drawing/2014/main" id="{B5826D30-6BDB-364F-AC03-4B7D6E479684}"/>
              </a:ext>
            </a:extLst>
          </p:cNvPr>
          <p:cNvSpPr>
            <a:spLocks noGrp="1"/>
          </p:cNvSpPr>
          <p:nvPr>
            <p:ph type="dt" sz="half" idx="10"/>
          </p:nvPr>
        </p:nvSpPr>
        <p:spPr/>
        <p:txBody>
          <a:bodyPr/>
          <a:lstStyle/>
          <a:p>
            <a:fld id="{523BE6F1-C43E-E44C-A7F9-CC8A09FD8B64}" type="datetime1">
              <a:rPr lang="en-GB" noProof="0" smtClean="0"/>
              <a:t>29/06/2022</a:t>
            </a:fld>
            <a:endParaRPr lang="en-GB" noProof="0"/>
          </a:p>
        </p:txBody>
      </p:sp>
      <p:sp>
        <p:nvSpPr>
          <p:cNvPr id="5" name="Espace réservé du pied de page 4">
            <a:extLst>
              <a:ext uri="{FF2B5EF4-FFF2-40B4-BE49-F238E27FC236}">
                <a16:creationId xmlns:a16="http://schemas.microsoft.com/office/drawing/2014/main" id="{A000BDAC-0B52-4D46-9B6F-1D3248C58BC3}"/>
              </a:ext>
            </a:extLst>
          </p:cNvPr>
          <p:cNvSpPr>
            <a:spLocks noGrp="1"/>
          </p:cNvSpPr>
          <p:nvPr>
            <p:ph type="ftr" sz="quarter" idx="11"/>
          </p:nvPr>
        </p:nvSpPr>
        <p:spPr/>
        <p:txBody>
          <a:bodyPr/>
          <a:lstStyle/>
          <a:p>
            <a:r>
              <a:rPr lang="en-GB" noProof="0"/>
              <a:t>SESAR JU PRESENTATION</a:t>
            </a:r>
          </a:p>
        </p:txBody>
      </p:sp>
      <p:sp>
        <p:nvSpPr>
          <p:cNvPr id="6" name="Espace réservé du numéro de diapositive 5">
            <a:extLst>
              <a:ext uri="{FF2B5EF4-FFF2-40B4-BE49-F238E27FC236}">
                <a16:creationId xmlns:a16="http://schemas.microsoft.com/office/drawing/2014/main" id="{128099D7-958D-9042-B4FD-2777E732F8B0}"/>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pic>
        <p:nvPicPr>
          <p:cNvPr id="7" name="Immagine 6">
            <a:extLst>
              <a:ext uri="{FF2B5EF4-FFF2-40B4-BE49-F238E27FC236}">
                <a16:creationId xmlns:a16="http://schemas.microsoft.com/office/drawing/2014/main" id="{DFCA99A1-C587-4EC4-886C-DFA030BF4AD9}"/>
              </a:ext>
            </a:extLst>
          </p:cNvPr>
          <p:cNvPicPr>
            <a:picLocks noChangeAspect="1"/>
          </p:cNvPicPr>
          <p:nvPr userDrawn="1"/>
        </p:nvPicPr>
        <p:blipFill>
          <a:blip r:embed="rId2"/>
          <a:stretch>
            <a:fillRect/>
          </a:stretch>
        </p:blipFill>
        <p:spPr>
          <a:xfrm>
            <a:off x="7975784" y="285496"/>
            <a:ext cx="1971271" cy="731837"/>
          </a:xfrm>
          <a:prstGeom prst="rect">
            <a:avLst/>
          </a:prstGeom>
        </p:spPr>
      </p:pic>
    </p:spTree>
    <p:extLst>
      <p:ext uri="{BB962C8B-B14F-4D97-AF65-F5344CB8AC3E}">
        <p14:creationId xmlns:p14="http://schemas.microsoft.com/office/powerpoint/2010/main" val="383392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F47BF-DE0D-F947-B592-7E35ADDB4955}"/>
              </a:ext>
            </a:extLst>
          </p:cNvPr>
          <p:cNvSpPr>
            <a:spLocks noGrp="1"/>
          </p:cNvSpPr>
          <p:nvPr>
            <p:ph type="title"/>
          </p:nvPr>
        </p:nvSpPr>
        <p:spPr/>
        <p:txBody>
          <a:bodyPr/>
          <a:lstStyle/>
          <a:p>
            <a:r>
              <a:rPr lang="en-GB" noProof="0" dirty="0"/>
              <a:t>Click to edit Master title style</a:t>
            </a:r>
          </a:p>
        </p:txBody>
      </p:sp>
      <p:sp>
        <p:nvSpPr>
          <p:cNvPr id="3" name="Espace réservé du contenu 2">
            <a:extLst>
              <a:ext uri="{FF2B5EF4-FFF2-40B4-BE49-F238E27FC236}">
                <a16:creationId xmlns:a16="http://schemas.microsoft.com/office/drawing/2014/main" id="{6F2F1595-A6B0-1741-8899-B1C63A82C65A}"/>
              </a:ext>
            </a:extLst>
          </p:cNvPr>
          <p:cNvSpPr>
            <a:spLocks noGrp="1"/>
          </p:cNvSpPr>
          <p:nvPr>
            <p:ph idx="1"/>
          </p:nvPr>
        </p:nvSpPr>
        <p:spPr/>
        <p:txBody>
          <a:bodyPr/>
          <a:lstStyle/>
          <a:p>
            <a:pPr lvl="0"/>
            <a:r>
              <a:rPr lang="en-GB" noProof="0" dirty="0"/>
              <a:t>Click</a:t>
            </a:r>
            <a:r>
              <a:rPr lang="en-GB" dirty="0"/>
              <a:t>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Espace réservé de la date 3">
            <a:extLst>
              <a:ext uri="{FF2B5EF4-FFF2-40B4-BE49-F238E27FC236}">
                <a16:creationId xmlns:a16="http://schemas.microsoft.com/office/drawing/2014/main" id="{42BB0182-6E7F-4B45-80F8-3CB4117EB030}"/>
              </a:ext>
            </a:extLst>
          </p:cNvPr>
          <p:cNvSpPr>
            <a:spLocks noGrp="1"/>
          </p:cNvSpPr>
          <p:nvPr>
            <p:ph type="dt" sz="half" idx="10"/>
          </p:nvPr>
        </p:nvSpPr>
        <p:spPr/>
        <p:txBody>
          <a:bodyPr/>
          <a:lstStyle/>
          <a:p>
            <a:fld id="{F3EB6B22-EEA8-5242-88E8-74DED4447908}" type="datetime1">
              <a:rPr lang="en-GB" smtClean="0"/>
              <a:t>29/06/2022</a:t>
            </a:fld>
            <a:endParaRPr lang="en-GB" dirty="0"/>
          </a:p>
        </p:txBody>
      </p:sp>
      <p:sp>
        <p:nvSpPr>
          <p:cNvPr id="5" name="Espace réservé du pied de page 4">
            <a:extLst>
              <a:ext uri="{FF2B5EF4-FFF2-40B4-BE49-F238E27FC236}">
                <a16:creationId xmlns:a16="http://schemas.microsoft.com/office/drawing/2014/main" id="{BA3D463E-45E1-6F4E-BB84-B2DEAC36E21C}"/>
              </a:ext>
            </a:extLst>
          </p:cNvPr>
          <p:cNvSpPr>
            <a:spLocks noGrp="1"/>
          </p:cNvSpPr>
          <p:nvPr>
            <p:ph type="ftr" sz="quarter" idx="11"/>
          </p:nvPr>
        </p:nvSpPr>
        <p:spPr/>
        <p:txBody>
          <a:bodyPr/>
          <a:lstStyle/>
          <a:p>
            <a:r>
              <a:rPr lang="en-GB" noProof="0" dirty="0"/>
              <a:t>SESAR JU PRESENTATION</a:t>
            </a:r>
          </a:p>
        </p:txBody>
      </p:sp>
      <p:sp>
        <p:nvSpPr>
          <p:cNvPr id="6" name="Espace réservé du numéro de diapositive 5">
            <a:extLst>
              <a:ext uri="{FF2B5EF4-FFF2-40B4-BE49-F238E27FC236}">
                <a16:creationId xmlns:a16="http://schemas.microsoft.com/office/drawing/2014/main" id="{A19F3715-1E6E-8E41-BC5A-5EF9E4A807EE}"/>
              </a:ext>
            </a:extLst>
          </p:cNvPr>
          <p:cNvSpPr>
            <a:spLocks noGrp="1"/>
          </p:cNvSpPr>
          <p:nvPr>
            <p:ph type="sldNum" sz="quarter" idx="12"/>
          </p:nvPr>
        </p:nvSpPr>
        <p:spPr/>
        <p:txBody>
          <a:bodyPr/>
          <a:lstStyle/>
          <a:p>
            <a:fld id="{6B0C76E6-0B66-8944-91D4-A1BC6652E29F}" type="slidenum">
              <a:rPr lang="en-GB" smtClean="0"/>
              <a:t>‹#›</a:t>
            </a:fld>
            <a:endParaRPr lang="en-GB" dirty="0"/>
          </a:p>
        </p:txBody>
      </p:sp>
      <p:pic>
        <p:nvPicPr>
          <p:cNvPr id="7" name="Immagine 6">
            <a:extLst>
              <a:ext uri="{FF2B5EF4-FFF2-40B4-BE49-F238E27FC236}">
                <a16:creationId xmlns:a16="http://schemas.microsoft.com/office/drawing/2014/main" id="{BD53E830-71B3-49F7-9B2B-6D5D9A36DB83}"/>
              </a:ext>
            </a:extLst>
          </p:cNvPr>
          <p:cNvPicPr>
            <a:picLocks noChangeAspect="1"/>
          </p:cNvPicPr>
          <p:nvPr userDrawn="1"/>
        </p:nvPicPr>
        <p:blipFill>
          <a:blip r:embed="rId2"/>
          <a:stretch>
            <a:fillRect/>
          </a:stretch>
        </p:blipFill>
        <p:spPr>
          <a:xfrm>
            <a:off x="7975784" y="285496"/>
            <a:ext cx="1971271" cy="731837"/>
          </a:xfrm>
          <a:prstGeom prst="rect">
            <a:avLst/>
          </a:prstGeom>
        </p:spPr>
      </p:pic>
    </p:spTree>
    <p:extLst>
      <p:ext uri="{BB962C8B-B14F-4D97-AF65-F5344CB8AC3E}">
        <p14:creationId xmlns:p14="http://schemas.microsoft.com/office/powerpoint/2010/main" val="4055525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23BF42-72BD-744A-BA56-4E9CCE1B76A0}"/>
              </a:ext>
            </a:extLst>
          </p:cNvPr>
          <p:cNvSpPr>
            <a:spLocks noGrp="1"/>
          </p:cNvSpPr>
          <p:nvPr>
            <p:ph type="title"/>
          </p:nvPr>
        </p:nvSpPr>
        <p:spPr>
          <a:xfrm>
            <a:off x="831850" y="1709738"/>
            <a:ext cx="10515600" cy="2852737"/>
          </a:xfrm>
        </p:spPr>
        <p:txBody>
          <a:bodyPr anchor="b"/>
          <a:lstStyle>
            <a:lvl1pPr>
              <a:defRPr sz="6000"/>
            </a:lvl1pPr>
          </a:lstStyle>
          <a:p>
            <a:r>
              <a:rPr lang="en-GB" noProof="0"/>
              <a:t>Click to edit Master title style</a:t>
            </a:r>
          </a:p>
        </p:txBody>
      </p:sp>
      <p:sp>
        <p:nvSpPr>
          <p:cNvPr id="3" name="Espace réservé du texte 2">
            <a:extLst>
              <a:ext uri="{FF2B5EF4-FFF2-40B4-BE49-F238E27FC236}">
                <a16:creationId xmlns:a16="http://schemas.microsoft.com/office/drawing/2014/main" id="{CC00542D-3B60-6542-BD00-3EC4A0DE14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Click to edit Master text styles</a:t>
            </a:r>
          </a:p>
        </p:txBody>
      </p:sp>
      <p:sp>
        <p:nvSpPr>
          <p:cNvPr id="4" name="Espace réservé de la date 3">
            <a:extLst>
              <a:ext uri="{FF2B5EF4-FFF2-40B4-BE49-F238E27FC236}">
                <a16:creationId xmlns:a16="http://schemas.microsoft.com/office/drawing/2014/main" id="{01520ECE-1FED-0448-930B-A913709048A3}"/>
              </a:ext>
            </a:extLst>
          </p:cNvPr>
          <p:cNvSpPr>
            <a:spLocks noGrp="1"/>
          </p:cNvSpPr>
          <p:nvPr>
            <p:ph type="dt" sz="half" idx="10"/>
          </p:nvPr>
        </p:nvSpPr>
        <p:spPr/>
        <p:txBody>
          <a:bodyPr/>
          <a:lstStyle/>
          <a:p>
            <a:fld id="{FF58CF63-6C8D-614B-9582-0EAA98E01C2E}" type="datetime1">
              <a:rPr lang="en-GB" noProof="0" smtClean="0"/>
              <a:t>29/06/2022</a:t>
            </a:fld>
            <a:endParaRPr lang="en-GB" noProof="0"/>
          </a:p>
        </p:txBody>
      </p:sp>
      <p:sp>
        <p:nvSpPr>
          <p:cNvPr id="5" name="Espace réservé du pied de page 4">
            <a:extLst>
              <a:ext uri="{FF2B5EF4-FFF2-40B4-BE49-F238E27FC236}">
                <a16:creationId xmlns:a16="http://schemas.microsoft.com/office/drawing/2014/main" id="{DB8EBEA7-6D03-BC44-8000-198582C72F43}"/>
              </a:ext>
            </a:extLst>
          </p:cNvPr>
          <p:cNvSpPr>
            <a:spLocks noGrp="1"/>
          </p:cNvSpPr>
          <p:nvPr>
            <p:ph type="ftr" sz="quarter" idx="11"/>
          </p:nvPr>
        </p:nvSpPr>
        <p:spPr/>
        <p:txBody>
          <a:bodyPr/>
          <a:lstStyle/>
          <a:p>
            <a:r>
              <a:rPr lang="en-GB" noProof="0"/>
              <a:t>SESAR JU PRESENTATION</a:t>
            </a:r>
          </a:p>
        </p:txBody>
      </p:sp>
      <p:sp>
        <p:nvSpPr>
          <p:cNvPr id="6" name="Espace réservé du numéro de diapositive 5">
            <a:extLst>
              <a:ext uri="{FF2B5EF4-FFF2-40B4-BE49-F238E27FC236}">
                <a16:creationId xmlns:a16="http://schemas.microsoft.com/office/drawing/2014/main" id="{DDE03F03-4B15-8A41-8BFD-CBD033B6942D}"/>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spTree>
    <p:extLst>
      <p:ext uri="{BB962C8B-B14F-4D97-AF65-F5344CB8AC3E}">
        <p14:creationId xmlns:p14="http://schemas.microsoft.com/office/powerpoint/2010/main" val="424756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8863F2-C25B-B74E-ABDF-5F4EA101DD1A}"/>
              </a:ext>
            </a:extLst>
          </p:cNvPr>
          <p:cNvSpPr>
            <a:spLocks noGrp="1"/>
          </p:cNvSpPr>
          <p:nvPr>
            <p:ph type="title"/>
          </p:nvPr>
        </p:nvSpPr>
        <p:spPr/>
        <p:txBody>
          <a:bodyPr/>
          <a:lstStyle/>
          <a:p>
            <a:r>
              <a:rPr lang="en-GB" noProof="0"/>
              <a:t>Click to edit Master title style</a:t>
            </a:r>
          </a:p>
        </p:txBody>
      </p:sp>
      <p:sp>
        <p:nvSpPr>
          <p:cNvPr id="3" name="Espace réservé du contenu 2">
            <a:extLst>
              <a:ext uri="{FF2B5EF4-FFF2-40B4-BE49-F238E27FC236}">
                <a16:creationId xmlns:a16="http://schemas.microsoft.com/office/drawing/2014/main" id="{75E091AC-F3CC-C449-A82B-42AEE6993A14}"/>
              </a:ext>
            </a:extLst>
          </p:cNvPr>
          <p:cNvSpPr>
            <a:spLocks noGrp="1"/>
          </p:cNvSpPr>
          <p:nvPr>
            <p:ph sz="half" idx="1"/>
          </p:nvPr>
        </p:nvSpPr>
        <p:spPr>
          <a:xfrm>
            <a:off x="838200" y="1825625"/>
            <a:ext cx="5181600" cy="435133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Espace réservé du contenu 3">
            <a:extLst>
              <a:ext uri="{FF2B5EF4-FFF2-40B4-BE49-F238E27FC236}">
                <a16:creationId xmlns:a16="http://schemas.microsoft.com/office/drawing/2014/main" id="{95269545-C1BE-054A-9242-EA08908B8737}"/>
              </a:ext>
            </a:extLst>
          </p:cNvPr>
          <p:cNvSpPr>
            <a:spLocks noGrp="1"/>
          </p:cNvSpPr>
          <p:nvPr>
            <p:ph sz="half" idx="2"/>
          </p:nvPr>
        </p:nvSpPr>
        <p:spPr>
          <a:xfrm>
            <a:off x="6172200" y="1825625"/>
            <a:ext cx="5181600" cy="435133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e la date 4">
            <a:extLst>
              <a:ext uri="{FF2B5EF4-FFF2-40B4-BE49-F238E27FC236}">
                <a16:creationId xmlns:a16="http://schemas.microsoft.com/office/drawing/2014/main" id="{F726E8BC-FAA2-D247-9CA6-12D5417D363A}"/>
              </a:ext>
            </a:extLst>
          </p:cNvPr>
          <p:cNvSpPr>
            <a:spLocks noGrp="1"/>
          </p:cNvSpPr>
          <p:nvPr>
            <p:ph type="dt" sz="half" idx="10"/>
          </p:nvPr>
        </p:nvSpPr>
        <p:spPr/>
        <p:txBody>
          <a:bodyPr/>
          <a:lstStyle/>
          <a:p>
            <a:fld id="{02A3317F-2667-5C4B-B55A-E28641F8C872}" type="datetime1">
              <a:rPr lang="en-GB" noProof="0" smtClean="0"/>
              <a:t>29/06/2022</a:t>
            </a:fld>
            <a:endParaRPr lang="en-GB" noProof="0"/>
          </a:p>
        </p:txBody>
      </p:sp>
      <p:sp>
        <p:nvSpPr>
          <p:cNvPr id="6" name="Espace réservé du pied de page 5">
            <a:extLst>
              <a:ext uri="{FF2B5EF4-FFF2-40B4-BE49-F238E27FC236}">
                <a16:creationId xmlns:a16="http://schemas.microsoft.com/office/drawing/2014/main" id="{CABDFB2F-CDA4-E842-8C6F-7C7169E22D5C}"/>
              </a:ext>
            </a:extLst>
          </p:cNvPr>
          <p:cNvSpPr>
            <a:spLocks noGrp="1"/>
          </p:cNvSpPr>
          <p:nvPr>
            <p:ph type="ftr" sz="quarter" idx="11"/>
          </p:nvPr>
        </p:nvSpPr>
        <p:spPr/>
        <p:txBody>
          <a:bodyPr/>
          <a:lstStyle/>
          <a:p>
            <a:r>
              <a:rPr lang="en-GB" noProof="0"/>
              <a:t>SESAR JU PRESENTATION</a:t>
            </a:r>
          </a:p>
        </p:txBody>
      </p:sp>
      <p:sp>
        <p:nvSpPr>
          <p:cNvPr id="7" name="Espace réservé du numéro de diapositive 6">
            <a:extLst>
              <a:ext uri="{FF2B5EF4-FFF2-40B4-BE49-F238E27FC236}">
                <a16:creationId xmlns:a16="http://schemas.microsoft.com/office/drawing/2014/main" id="{0561BE15-9516-C94A-B6F2-3B6AB7044A25}"/>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spTree>
    <p:extLst>
      <p:ext uri="{BB962C8B-B14F-4D97-AF65-F5344CB8AC3E}">
        <p14:creationId xmlns:p14="http://schemas.microsoft.com/office/powerpoint/2010/main" val="288964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CA14F6-9DBA-5E4D-AE48-2BD45564CF70}"/>
              </a:ext>
            </a:extLst>
          </p:cNvPr>
          <p:cNvSpPr>
            <a:spLocks noGrp="1"/>
          </p:cNvSpPr>
          <p:nvPr>
            <p:ph type="title"/>
          </p:nvPr>
        </p:nvSpPr>
        <p:spPr>
          <a:xfrm>
            <a:off x="839788" y="365125"/>
            <a:ext cx="10515600" cy="1325563"/>
          </a:xfrm>
        </p:spPr>
        <p:txBody>
          <a:bodyPr/>
          <a:lstStyle/>
          <a:p>
            <a:r>
              <a:rPr lang="en-GB" noProof="0"/>
              <a:t>Click to edit Master title style</a:t>
            </a:r>
          </a:p>
        </p:txBody>
      </p:sp>
      <p:sp>
        <p:nvSpPr>
          <p:cNvPr id="3" name="Espace réservé du texte 2">
            <a:extLst>
              <a:ext uri="{FF2B5EF4-FFF2-40B4-BE49-F238E27FC236}">
                <a16:creationId xmlns:a16="http://schemas.microsoft.com/office/drawing/2014/main" id="{B6525218-E4FD-3B44-882A-E1D97CD9FC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4" name="Espace réservé du contenu 3">
            <a:extLst>
              <a:ext uri="{FF2B5EF4-FFF2-40B4-BE49-F238E27FC236}">
                <a16:creationId xmlns:a16="http://schemas.microsoft.com/office/drawing/2014/main" id="{13044C76-7A39-0140-8D89-A65F0A822FCF}"/>
              </a:ext>
            </a:extLst>
          </p:cNvPr>
          <p:cNvSpPr>
            <a:spLocks noGrp="1"/>
          </p:cNvSpPr>
          <p:nvPr>
            <p:ph sz="half" idx="2"/>
          </p:nvPr>
        </p:nvSpPr>
        <p:spPr>
          <a:xfrm>
            <a:off x="839788" y="2505075"/>
            <a:ext cx="5157787" cy="368458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texte 4">
            <a:extLst>
              <a:ext uri="{FF2B5EF4-FFF2-40B4-BE49-F238E27FC236}">
                <a16:creationId xmlns:a16="http://schemas.microsoft.com/office/drawing/2014/main" id="{56780354-68CF-A341-AFAE-35C727E892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6" name="Espace réservé du contenu 5">
            <a:extLst>
              <a:ext uri="{FF2B5EF4-FFF2-40B4-BE49-F238E27FC236}">
                <a16:creationId xmlns:a16="http://schemas.microsoft.com/office/drawing/2014/main" id="{8F285439-2F64-B94E-A5E0-D507E32D49DD}"/>
              </a:ext>
            </a:extLst>
          </p:cNvPr>
          <p:cNvSpPr>
            <a:spLocks noGrp="1"/>
          </p:cNvSpPr>
          <p:nvPr>
            <p:ph sz="quarter" idx="4"/>
          </p:nvPr>
        </p:nvSpPr>
        <p:spPr>
          <a:xfrm>
            <a:off x="6172200" y="2505075"/>
            <a:ext cx="5183188" cy="368458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Espace réservé de la date 6">
            <a:extLst>
              <a:ext uri="{FF2B5EF4-FFF2-40B4-BE49-F238E27FC236}">
                <a16:creationId xmlns:a16="http://schemas.microsoft.com/office/drawing/2014/main" id="{A1A67385-683E-614E-89C7-E5B2533F41D6}"/>
              </a:ext>
            </a:extLst>
          </p:cNvPr>
          <p:cNvSpPr>
            <a:spLocks noGrp="1"/>
          </p:cNvSpPr>
          <p:nvPr>
            <p:ph type="dt" sz="half" idx="10"/>
          </p:nvPr>
        </p:nvSpPr>
        <p:spPr/>
        <p:txBody>
          <a:bodyPr/>
          <a:lstStyle/>
          <a:p>
            <a:fld id="{4B7CF367-CDA3-2242-8084-857653B75B2D}" type="datetime1">
              <a:rPr lang="en-GB" noProof="0" smtClean="0"/>
              <a:t>29/06/2022</a:t>
            </a:fld>
            <a:endParaRPr lang="en-GB" noProof="0"/>
          </a:p>
        </p:txBody>
      </p:sp>
      <p:sp>
        <p:nvSpPr>
          <p:cNvPr id="8" name="Espace réservé du pied de page 7">
            <a:extLst>
              <a:ext uri="{FF2B5EF4-FFF2-40B4-BE49-F238E27FC236}">
                <a16:creationId xmlns:a16="http://schemas.microsoft.com/office/drawing/2014/main" id="{4805BC9E-398E-914A-9CB6-8B5E84A90D98}"/>
              </a:ext>
            </a:extLst>
          </p:cNvPr>
          <p:cNvSpPr>
            <a:spLocks noGrp="1"/>
          </p:cNvSpPr>
          <p:nvPr>
            <p:ph type="ftr" sz="quarter" idx="11"/>
          </p:nvPr>
        </p:nvSpPr>
        <p:spPr/>
        <p:txBody>
          <a:bodyPr/>
          <a:lstStyle/>
          <a:p>
            <a:r>
              <a:rPr lang="en-GB" noProof="0"/>
              <a:t>SESAR JU PRESENTATION</a:t>
            </a:r>
          </a:p>
        </p:txBody>
      </p:sp>
      <p:sp>
        <p:nvSpPr>
          <p:cNvPr id="9" name="Espace réservé du numéro de diapositive 8">
            <a:extLst>
              <a:ext uri="{FF2B5EF4-FFF2-40B4-BE49-F238E27FC236}">
                <a16:creationId xmlns:a16="http://schemas.microsoft.com/office/drawing/2014/main" id="{0E463F02-5454-1348-BD9D-24435F9DD2CC}"/>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spTree>
    <p:extLst>
      <p:ext uri="{BB962C8B-B14F-4D97-AF65-F5344CB8AC3E}">
        <p14:creationId xmlns:p14="http://schemas.microsoft.com/office/powerpoint/2010/main" val="2627954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E2FB5A-6C02-454B-A26D-A5EBBC6F2243}"/>
              </a:ext>
            </a:extLst>
          </p:cNvPr>
          <p:cNvSpPr>
            <a:spLocks noGrp="1"/>
          </p:cNvSpPr>
          <p:nvPr>
            <p:ph type="title"/>
          </p:nvPr>
        </p:nvSpPr>
        <p:spPr/>
        <p:txBody>
          <a:bodyPr/>
          <a:lstStyle/>
          <a:p>
            <a:r>
              <a:rPr lang="en-GB" noProof="0"/>
              <a:t>Click to edit Master title style</a:t>
            </a:r>
          </a:p>
        </p:txBody>
      </p:sp>
      <p:sp>
        <p:nvSpPr>
          <p:cNvPr id="3" name="Espace réservé de la date 2">
            <a:extLst>
              <a:ext uri="{FF2B5EF4-FFF2-40B4-BE49-F238E27FC236}">
                <a16:creationId xmlns:a16="http://schemas.microsoft.com/office/drawing/2014/main" id="{C119A624-53AA-6E4C-B053-2F378D1E743B}"/>
              </a:ext>
            </a:extLst>
          </p:cNvPr>
          <p:cNvSpPr>
            <a:spLocks noGrp="1"/>
          </p:cNvSpPr>
          <p:nvPr>
            <p:ph type="dt" sz="half" idx="10"/>
          </p:nvPr>
        </p:nvSpPr>
        <p:spPr/>
        <p:txBody>
          <a:bodyPr/>
          <a:lstStyle/>
          <a:p>
            <a:fld id="{0CBB6AF5-1561-4140-BE25-475236A340DA}" type="datetime1">
              <a:rPr lang="en-GB" noProof="0" smtClean="0"/>
              <a:t>29/06/2022</a:t>
            </a:fld>
            <a:endParaRPr lang="en-GB" noProof="0"/>
          </a:p>
        </p:txBody>
      </p:sp>
      <p:sp>
        <p:nvSpPr>
          <p:cNvPr id="4" name="Espace réservé du pied de page 3">
            <a:extLst>
              <a:ext uri="{FF2B5EF4-FFF2-40B4-BE49-F238E27FC236}">
                <a16:creationId xmlns:a16="http://schemas.microsoft.com/office/drawing/2014/main" id="{492464BA-65C0-A54B-BB89-C59FCBB216F2}"/>
              </a:ext>
            </a:extLst>
          </p:cNvPr>
          <p:cNvSpPr>
            <a:spLocks noGrp="1"/>
          </p:cNvSpPr>
          <p:nvPr>
            <p:ph type="ftr" sz="quarter" idx="11"/>
          </p:nvPr>
        </p:nvSpPr>
        <p:spPr/>
        <p:txBody>
          <a:bodyPr/>
          <a:lstStyle/>
          <a:p>
            <a:r>
              <a:rPr lang="en-GB" noProof="0"/>
              <a:t>SESAR JU PRESENTATION</a:t>
            </a:r>
          </a:p>
        </p:txBody>
      </p:sp>
      <p:sp>
        <p:nvSpPr>
          <p:cNvPr id="5" name="Espace réservé du numéro de diapositive 4">
            <a:extLst>
              <a:ext uri="{FF2B5EF4-FFF2-40B4-BE49-F238E27FC236}">
                <a16:creationId xmlns:a16="http://schemas.microsoft.com/office/drawing/2014/main" id="{88D351B9-9002-884F-8CC6-5B6DAB176499}"/>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spTree>
    <p:extLst>
      <p:ext uri="{BB962C8B-B14F-4D97-AF65-F5344CB8AC3E}">
        <p14:creationId xmlns:p14="http://schemas.microsoft.com/office/powerpoint/2010/main" val="1177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55EE5EC-AC9F-8440-8D85-D3C96900B957}"/>
              </a:ext>
            </a:extLst>
          </p:cNvPr>
          <p:cNvSpPr>
            <a:spLocks noGrp="1"/>
          </p:cNvSpPr>
          <p:nvPr>
            <p:ph type="dt" sz="half" idx="10"/>
          </p:nvPr>
        </p:nvSpPr>
        <p:spPr/>
        <p:txBody>
          <a:bodyPr/>
          <a:lstStyle/>
          <a:p>
            <a:fld id="{6C081D56-BEA0-B449-8196-A0886BC2EBE4}" type="datetime1">
              <a:rPr lang="en-GB" noProof="0" smtClean="0"/>
              <a:t>29/06/2022</a:t>
            </a:fld>
            <a:endParaRPr lang="en-GB" noProof="0" dirty="0"/>
          </a:p>
        </p:txBody>
      </p:sp>
      <p:sp>
        <p:nvSpPr>
          <p:cNvPr id="3" name="Espace réservé du pied de page 2">
            <a:extLst>
              <a:ext uri="{FF2B5EF4-FFF2-40B4-BE49-F238E27FC236}">
                <a16:creationId xmlns:a16="http://schemas.microsoft.com/office/drawing/2014/main" id="{17F21836-5ADD-F842-BF3C-B9F3E77D77F6}"/>
              </a:ext>
            </a:extLst>
          </p:cNvPr>
          <p:cNvSpPr>
            <a:spLocks noGrp="1"/>
          </p:cNvSpPr>
          <p:nvPr>
            <p:ph type="ftr" sz="quarter" idx="11"/>
          </p:nvPr>
        </p:nvSpPr>
        <p:spPr/>
        <p:txBody>
          <a:bodyPr/>
          <a:lstStyle/>
          <a:p>
            <a:r>
              <a:rPr lang="en-GB" noProof="0"/>
              <a:t>SESAR JU PRESENTATION</a:t>
            </a:r>
          </a:p>
        </p:txBody>
      </p:sp>
      <p:sp>
        <p:nvSpPr>
          <p:cNvPr id="4" name="Espace réservé du numéro de diapositive 3">
            <a:extLst>
              <a:ext uri="{FF2B5EF4-FFF2-40B4-BE49-F238E27FC236}">
                <a16:creationId xmlns:a16="http://schemas.microsoft.com/office/drawing/2014/main" id="{B8C79ABC-89C1-D642-AEFD-2ED281B9AEBE}"/>
              </a:ext>
            </a:extLst>
          </p:cNvPr>
          <p:cNvSpPr>
            <a:spLocks noGrp="1"/>
          </p:cNvSpPr>
          <p:nvPr>
            <p:ph type="sldNum" sz="quarter" idx="12"/>
          </p:nvPr>
        </p:nvSpPr>
        <p:spPr/>
        <p:txBody>
          <a:bodyPr/>
          <a:lstStyle/>
          <a:p>
            <a:fld id="{6B0C76E6-0B66-8944-91D4-A1BC6652E29F}" type="slidenum">
              <a:rPr lang="en-GB" noProof="0" smtClean="0"/>
              <a:t>‹#›</a:t>
            </a:fld>
            <a:endParaRPr lang="en-GB" noProof="0"/>
          </a:p>
        </p:txBody>
      </p:sp>
    </p:spTree>
    <p:extLst>
      <p:ext uri="{BB962C8B-B14F-4D97-AF65-F5344CB8AC3E}">
        <p14:creationId xmlns:p14="http://schemas.microsoft.com/office/powerpoint/2010/main" val="26639471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3.emf"/><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C5031FE-FE1B-1342-B6C0-074B3BA97362}"/>
              </a:ext>
            </a:extLst>
          </p:cNvPr>
          <p:cNvPicPr>
            <a:picLocks noChangeAspect="1"/>
          </p:cNvPicPr>
          <p:nvPr userDrawn="1"/>
        </p:nvPicPr>
        <p:blipFill>
          <a:blip r:embed="rId3"/>
          <a:srcRect/>
          <a:stretch/>
        </p:blipFill>
        <p:spPr>
          <a:xfrm>
            <a:off x="11268" y="1"/>
            <a:ext cx="12169463" cy="6857999"/>
          </a:xfrm>
          <a:prstGeom prst="rect">
            <a:avLst/>
          </a:prstGeom>
        </p:spPr>
      </p:pic>
    </p:spTree>
    <p:extLst>
      <p:ext uri="{BB962C8B-B14F-4D97-AF65-F5344CB8AC3E}">
        <p14:creationId xmlns:p14="http://schemas.microsoft.com/office/powerpoint/2010/main" val="305816771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A718FDDD-09DC-614E-BA5F-64F9C0EEBA23}"/>
              </a:ext>
            </a:extLst>
          </p:cNvPr>
          <p:cNvPicPr>
            <a:picLocks noChangeAspect="1"/>
          </p:cNvPicPr>
          <p:nvPr userDrawn="1"/>
        </p:nvPicPr>
        <p:blipFill>
          <a:blip r:embed="rId3"/>
          <a:stretch>
            <a:fillRect/>
          </a:stretch>
        </p:blipFill>
        <p:spPr>
          <a:xfrm>
            <a:off x="11268" y="0"/>
            <a:ext cx="12169464" cy="6858000"/>
          </a:xfrm>
          <a:prstGeom prst="rect">
            <a:avLst/>
          </a:prstGeom>
        </p:spPr>
      </p:pic>
    </p:spTree>
    <p:extLst>
      <p:ext uri="{BB962C8B-B14F-4D97-AF65-F5344CB8AC3E}">
        <p14:creationId xmlns:p14="http://schemas.microsoft.com/office/powerpoint/2010/main" val="4255686360"/>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DC76206-6E17-B74D-B92D-4FB5AFFDDFF3}"/>
              </a:ext>
            </a:extLst>
          </p:cNvPr>
          <p:cNvPicPr>
            <a:picLocks noChangeAspect="1"/>
          </p:cNvPicPr>
          <p:nvPr userDrawn="1"/>
        </p:nvPicPr>
        <p:blipFill>
          <a:blip r:embed="rId13"/>
          <a:stretch>
            <a:fillRect/>
          </a:stretch>
        </p:blipFill>
        <p:spPr>
          <a:xfrm>
            <a:off x="1" y="5544000"/>
            <a:ext cx="12191999" cy="1152000"/>
          </a:xfrm>
          <a:prstGeom prst="rect">
            <a:avLst/>
          </a:prstGeom>
        </p:spPr>
      </p:pic>
      <p:sp>
        <p:nvSpPr>
          <p:cNvPr id="2" name="Espace réservé du titre 1">
            <a:extLst>
              <a:ext uri="{FF2B5EF4-FFF2-40B4-BE49-F238E27FC236}">
                <a16:creationId xmlns:a16="http://schemas.microsoft.com/office/drawing/2014/main" id="{797B6A4C-3D59-894B-8F8B-23465C06A15E}"/>
              </a:ext>
            </a:extLst>
          </p:cNvPr>
          <p:cNvSpPr>
            <a:spLocks noGrp="1"/>
          </p:cNvSpPr>
          <p:nvPr>
            <p:ph type="title"/>
          </p:nvPr>
        </p:nvSpPr>
        <p:spPr>
          <a:xfrm>
            <a:off x="554736" y="541032"/>
            <a:ext cx="7033368" cy="409290"/>
          </a:xfrm>
          <a:prstGeom prst="rect">
            <a:avLst/>
          </a:prstGeom>
        </p:spPr>
        <p:txBody>
          <a:bodyPr vert="horz" lIns="0" tIns="0" rIns="0" bIns="0" rtlCol="0" anchor="t" anchorCtr="0">
            <a:normAutofit/>
          </a:bodyPr>
          <a:lstStyle/>
          <a:p>
            <a:r>
              <a:rPr lang="en-GB" noProof="0"/>
              <a:t>Click to edit Master title style</a:t>
            </a:r>
          </a:p>
        </p:txBody>
      </p:sp>
      <p:sp>
        <p:nvSpPr>
          <p:cNvPr id="3" name="Espace réservé du texte 2">
            <a:extLst>
              <a:ext uri="{FF2B5EF4-FFF2-40B4-BE49-F238E27FC236}">
                <a16:creationId xmlns:a16="http://schemas.microsoft.com/office/drawing/2014/main" id="{67BA081E-7345-5D42-85A3-7758C37047E1}"/>
              </a:ext>
            </a:extLst>
          </p:cNvPr>
          <p:cNvSpPr>
            <a:spLocks noGrp="1"/>
          </p:cNvSpPr>
          <p:nvPr>
            <p:ph type="body" idx="1"/>
          </p:nvPr>
        </p:nvSpPr>
        <p:spPr>
          <a:xfrm>
            <a:off x="2051303" y="1872000"/>
            <a:ext cx="8037961" cy="4035679"/>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Espace réservé de la date 3">
            <a:extLst>
              <a:ext uri="{FF2B5EF4-FFF2-40B4-BE49-F238E27FC236}">
                <a16:creationId xmlns:a16="http://schemas.microsoft.com/office/drawing/2014/main" id="{4B39F459-3FF9-F149-898A-CAE4F153CAFB}"/>
              </a:ext>
            </a:extLst>
          </p:cNvPr>
          <p:cNvSpPr>
            <a:spLocks noGrp="1"/>
          </p:cNvSpPr>
          <p:nvPr>
            <p:ph type="dt" sz="half" idx="2"/>
          </p:nvPr>
        </p:nvSpPr>
        <p:spPr>
          <a:xfrm>
            <a:off x="2297483" y="6419088"/>
            <a:ext cx="2743200" cy="236532"/>
          </a:xfrm>
          <a:prstGeom prst="rect">
            <a:avLst/>
          </a:prstGeom>
        </p:spPr>
        <p:txBody>
          <a:bodyPr vert="horz" lIns="0" tIns="0" rIns="0" bIns="0" rtlCol="0" anchor="t" anchorCtr="0"/>
          <a:lstStyle>
            <a:lvl1pPr algn="l">
              <a:defRPr sz="1200">
                <a:solidFill>
                  <a:schemeClr val="tx2"/>
                </a:solidFill>
              </a:defRPr>
            </a:lvl1pPr>
          </a:lstStyle>
          <a:p>
            <a:fld id="{CAC84FE3-A027-5B45-8D8C-39990A8332FD}" type="datetime1">
              <a:rPr lang="en-GB" noProof="0" smtClean="0"/>
              <a:t>29/06/2022</a:t>
            </a:fld>
            <a:endParaRPr lang="en-GB" noProof="0"/>
          </a:p>
        </p:txBody>
      </p:sp>
      <p:sp>
        <p:nvSpPr>
          <p:cNvPr id="5" name="Espace réservé du pied de page 4">
            <a:extLst>
              <a:ext uri="{FF2B5EF4-FFF2-40B4-BE49-F238E27FC236}">
                <a16:creationId xmlns:a16="http://schemas.microsoft.com/office/drawing/2014/main" id="{55C4AD98-0AFC-DE48-AEC5-68DF1DC76EC9}"/>
              </a:ext>
            </a:extLst>
          </p:cNvPr>
          <p:cNvSpPr>
            <a:spLocks noGrp="1"/>
          </p:cNvSpPr>
          <p:nvPr>
            <p:ph type="ftr" sz="quarter" idx="3"/>
          </p:nvPr>
        </p:nvSpPr>
        <p:spPr>
          <a:xfrm>
            <a:off x="554736" y="6419665"/>
            <a:ext cx="1742039" cy="235955"/>
          </a:xfrm>
          <a:prstGeom prst="rect">
            <a:avLst/>
          </a:prstGeom>
        </p:spPr>
        <p:txBody>
          <a:bodyPr vert="horz" lIns="0" tIns="0" rIns="0" bIns="0" rtlCol="0" anchor="t" anchorCtr="0"/>
          <a:lstStyle>
            <a:lvl1pPr algn="l">
              <a:defRPr sz="1200">
                <a:solidFill>
                  <a:schemeClr val="tx2"/>
                </a:solidFill>
              </a:defRPr>
            </a:lvl1pPr>
          </a:lstStyle>
          <a:p>
            <a:r>
              <a:rPr lang="en-GB" noProof="0"/>
              <a:t>SESAR JU PRESENTATION</a:t>
            </a:r>
          </a:p>
        </p:txBody>
      </p:sp>
      <p:sp>
        <p:nvSpPr>
          <p:cNvPr id="6" name="Espace réservé du numéro de diapositive 5">
            <a:extLst>
              <a:ext uri="{FF2B5EF4-FFF2-40B4-BE49-F238E27FC236}">
                <a16:creationId xmlns:a16="http://schemas.microsoft.com/office/drawing/2014/main" id="{7C0B0DF4-E951-F041-BE2E-779BA8A61509}"/>
              </a:ext>
            </a:extLst>
          </p:cNvPr>
          <p:cNvSpPr>
            <a:spLocks noGrp="1"/>
          </p:cNvSpPr>
          <p:nvPr>
            <p:ph type="sldNum" sz="quarter" idx="4"/>
          </p:nvPr>
        </p:nvSpPr>
        <p:spPr>
          <a:xfrm>
            <a:off x="8894064" y="6389752"/>
            <a:ext cx="2743200" cy="235955"/>
          </a:xfrm>
          <a:prstGeom prst="rect">
            <a:avLst/>
          </a:prstGeom>
        </p:spPr>
        <p:txBody>
          <a:bodyPr vert="horz" lIns="0" tIns="0" rIns="0" bIns="0" rtlCol="0" anchor="t" anchorCtr="0"/>
          <a:lstStyle>
            <a:lvl1pPr algn="r">
              <a:defRPr sz="1200">
                <a:solidFill>
                  <a:schemeClr val="tx2"/>
                </a:solidFill>
              </a:defRPr>
            </a:lvl1pPr>
          </a:lstStyle>
          <a:p>
            <a:fld id="{6B0C76E6-0B66-8944-91D4-A1BC6652E29F}" type="slidenum">
              <a:rPr lang="en-GB" noProof="0" smtClean="0"/>
              <a:pPr/>
              <a:t>‹#›</a:t>
            </a:fld>
            <a:endParaRPr lang="en-GB" noProof="0"/>
          </a:p>
        </p:txBody>
      </p:sp>
      <p:pic>
        <p:nvPicPr>
          <p:cNvPr id="10" name="Image 9">
            <a:extLst>
              <a:ext uri="{FF2B5EF4-FFF2-40B4-BE49-F238E27FC236}">
                <a16:creationId xmlns:a16="http://schemas.microsoft.com/office/drawing/2014/main" id="{80ED0457-E830-1148-9D7C-205ACCD5699C}"/>
              </a:ext>
            </a:extLst>
          </p:cNvPr>
          <p:cNvPicPr>
            <a:picLocks noChangeAspect="1"/>
          </p:cNvPicPr>
          <p:nvPr userDrawn="1"/>
        </p:nvPicPr>
        <p:blipFill>
          <a:blip r:embed="rId14"/>
          <a:stretch>
            <a:fillRect/>
          </a:stretch>
        </p:blipFill>
        <p:spPr>
          <a:xfrm>
            <a:off x="10089264" y="237927"/>
            <a:ext cx="1548000" cy="712394"/>
          </a:xfrm>
          <a:prstGeom prst="rect">
            <a:avLst/>
          </a:prstGeom>
        </p:spPr>
      </p:pic>
    </p:spTree>
    <p:extLst>
      <p:ext uri="{BB962C8B-B14F-4D97-AF65-F5344CB8AC3E}">
        <p14:creationId xmlns:p14="http://schemas.microsoft.com/office/powerpoint/2010/main" val="576784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35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80D6ED24-5F35-AC41-9CD3-C1E55EF28B7E}"/>
              </a:ext>
            </a:extLst>
          </p:cNvPr>
          <p:cNvPicPr>
            <a:picLocks noChangeAspect="1"/>
          </p:cNvPicPr>
          <p:nvPr userDrawn="1"/>
        </p:nvPicPr>
        <p:blipFill>
          <a:blip r:embed="rId3"/>
          <a:stretch>
            <a:fillRect/>
          </a:stretch>
        </p:blipFill>
        <p:spPr>
          <a:xfrm>
            <a:off x="11268" y="0"/>
            <a:ext cx="12169464" cy="6858000"/>
          </a:xfrm>
          <a:prstGeom prst="rect">
            <a:avLst/>
          </a:prstGeom>
        </p:spPr>
      </p:pic>
    </p:spTree>
    <p:extLst>
      <p:ext uri="{BB962C8B-B14F-4D97-AF65-F5344CB8AC3E}">
        <p14:creationId xmlns:p14="http://schemas.microsoft.com/office/powerpoint/2010/main" val="3589252657"/>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4F3AD6A-33FE-456C-957F-9FC8A4252463}"/>
              </a:ext>
            </a:extLst>
          </p:cNvPr>
          <p:cNvPicPr>
            <a:picLocks noChangeAspect="1"/>
          </p:cNvPicPr>
          <p:nvPr/>
        </p:nvPicPr>
        <p:blipFill>
          <a:blip r:embed="rId2"/>
          <a:stretch>
            <a:fillRect/>
          </a:stretch>
        </p:blipFill>
        <p:spPr>
          <a:xfrm>
            <a:off x="3134787" y="1682781"/>
            <a:ext cx="6362896" cy="2080667"/>
          </a:xfrm>
          <a:prstGeom prst="rect">
            <a:avLst/>
          </a:prstGeom>
        </p:spPr>
      </p:pic>
      <p:sp>
        <p:nvSpPr>
          <p:cNvPr id="5" name="ZoneTexte 2">
            <a:extLst>
              <a:ext uri="{FF2B5EF4-FFF2-40B4-BE49-F238E27FC236}">
                <a16:creationId xmlns:a16="http://schemas.microsoft.com/office/drawing/2014/main" id="{F7D10AE3-CAAB-4330-B646-10BB5195931B}"/>
              </a:ext>
            </a:extLst>
          </p:cNvPr>
          <p:cNvSpPr txBox="1"/>
          <p:nvPr/>
        </p:nvSpPr>
        <p:spPr>
          <a:xfrm>
            <a:off x="22536" y="4503888"/>
            <a:ext cx="12169464" cy="707886"/>
          </a:xfrm>
          <a:prstGeom prst="rect">
            <a:avLst/>
          </a:prstGeom>
          <a:noFill/>
        </p:spPr>
        <p:txBody>
          <a:bodyPr wrap="square" rtlCol="0" anchor="t">
            <a:spAutoFit/>
          </a:bodyPr>
          <a:lstStyle/>
          <a:p>
            <a:pPr algn="ctr"/>
            <a:r>
              <a:rPr lang="en-GB" sz="2000" b="1" dirty="0">
                <a:solidFill>
                  <a:schemeClr val="accent5"/>
                </a:solidFill>
              </a:rPr>
              <a:t>Federico </a:t>
            </a:r>
            <a:r>
              <a:rPr lang="en-GB" sz="2000" b="1" dirty="0" err="1">
                <a:solidFill>
                  <a:schemeClr val="accent5"/>
                </a:solidFill>
              </a:rPr>
              <a:t>Corraro</a:t>
            </a:r>
            <a:r>
              <a:rPr lang="en-GB" sz="2000" b="1" dirty="0">
                <a:solidFill>
                  <a:schemeClr val="accent5"/>
                </a:solidFill>
              </a:rPr>
              <a:t>  (CIRA)</a:t>
            </a:r>
            <a:endParaRPr lang="en-GB" sz="2000" dirty="0">
              <a:solidFill>
                <a:schemeClr val="accent5"/>
              </a:solidFill>
            </a:endParaRPr>
          </a:p>
          <a:p>
            <a:pPr algn="ctr"/>
            <a:r>
              <a:rPr lang="en-GB" sz="2000" b="1" dirty="0">
                <a:solidFill>
                  <a:schemeClr val="accent5"/>
                </a:solidFill>
              </a:rPr>
              <a:t>01 July 2022</a:t>
            </a:r>
            <a:endParaRPr lang="en-GB" sz="2000" dirty="0">
              <a:solidFill>
                <a:schemeClr val="accent5"/>
              </a:solidFill>
            </a:endParaRPr>
          </a:p>
        </p:txBody>
      </p:sp>
      <p:sp>
        <p:nvSpPr>
          <p:cNvPr id="6" name="ZoneTexte 2">
            <a:extLst>
              <a:ext uri="{FF2B5EF4-FFF2-40B4-BE49-F238E27FC236}">
                <a16:creationId xmlns:a16="http://schemas.microsoft.com/office/drawing/2014/main" id="{4B032835-C5DB-46E9-9BAB-83E6F5019476}"/>
              </a:ext>
            </a:extLst>
          </p:cNvPr>
          <p:cNvSpPr txBox="1"/>
          <p:nvPr/>
        </p:nvSpPr>
        <p:spPr>
          <a:xfrm>
            <a:off x="11268" y="3872058"/>
            <a:ext cx="12169464" cy="52322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b="1" dirty="0">
                <a:solidFill>
                  <a:schemeClr val="accent5"/>
                </a:solidFill>
              </a:rPr>
              <a:t>Operational Scenario and Validation Process</a:t>
            </a:r>
            <a:endParaRPr lang="en-GB" sz="2800" dirty="0">
              <a:solidFill>
                <a:schemeClr val="accent5"/>
              </a:solidFill>
            </a:endParaRPr>
          </a:p>
        </p:txBody>
      </p:sp>
    </p:spTree>
    <p:extLst>
      <p:ext uri="{BB962C8B-B14F-4D97-AF65-F5344CB8AC3E}">
        <p14:creationId xmlns:p14="http://schemas.microsoft.com/office/powerpoint/2010/main" val="3973902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10</a:t>
            </a:fld>
            <a:endParaRPr lang="fr-FR"/>
          </a:p>
        </p:txBody>
      </p:sp>
      <p:pic>
        <p:nvPicPr>
          <p:cNvPr id="8" name="Picture 5">
            <a:extLst>
              <a:ext uri="{FF2B5EF4-FFF2-40B4-BE49-F238E27FC236}">
                <a16:creationId xmlns:a16="http://schemas.microsoft.com/office/drawing/2014/main" id="{01883B2C-6A91-4D85-A516-7933281BA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743" y="1121992"/>
            <a:ext cx="8833449" cy="5384316"/>
          </a:xfrm>
          <a:prstGeom prst="rect">
            <a:avLst/>
          </a:prstGeom>
        </p:spPr>
      </p:pic>
      <p:sp>
        <p:nvSpPr>
          <p:cNvPr id="9" name="Rettangolo 8">
            <a:extLst>
              <a:ext uri="{FF2B5EF4-FFF2-40B4-BE49-F238E27FC236}">
                <a16:creationId xmlns:a16="http://schemas.microsoft.com/office/drawing/2014/main" id="{CF88DBA1-B832-48E1-AEC0-2AC466E83AB0}"/>
              </a:ext>
            </a:extLst>
          </p:cNvPr>
          <p:cNvSpPr/>
          <p:nvPr/>
        </p:nvSpPr>
        <p:spPr>
          <a:xfrm>
            <a:off x="9071786" y="3429000"/>
            <a:ext cx="2387756" cy="997170"/>
          </a:xfrm>
          <a:prstGeom prst="rect">
            <a:avLst/>
          </a:prstGeom>
        </p:spPr>
        <p:txBody>
          <a:bodyPr>
            <a:noAutofit/>
          </a:bodyPr>
          <a:lstStyle/>
          <a:p>
            <a:pPr marL="285750" algn="ctr" defTabSz="457200">
              <a:spcBef>
                <a:spcPct val="20000"/>
              </a:spcBef>
            </a:pPr>
            <a:r>
              <a:rPr lang="en-US" sz="2400" b="1" dirty="0">
                <a:solidFill>
                  <a:srgbClr val="073182"/>
                </a:solidFill>
                <a:latin typeface="Calibri"/>
                <a:cs typeface="Calibri"/>
              </a:rPr>
              <a:t>Five Use Case Scenarios</a:t>
            </a:r>
          </a:p>
        </p:txBody>
      </p:sp>
      <p:sp>
        <p:nvSpPr>
          <p:cNvPr id="10" name="Titolo 1">
            <a:extLst>
              <a:ext uri="{FF2B5EF4-FFF2-40B4-BE49-F238E27FC236}">
                <a16:creationId xmlns:a16="http://schemas.microsoft.com/office/drawing/2014/main" id="{531FBA6B-E555-4312-9702-B4C12FBCF908}"/>
              </a:ext>
            </a:extLst>
          </p:cNvPr>
          <p:cNvSpPr txBox="1">
            <a:spLocks/>
          </p:cNvSpPr>
          <p:nvPr/>
        </p:nvSpPr>
        <p:spPr>
          <a:xfrm>
            <a:off x="22937" y="477510"/>
            <a:ext cx="7556119" cy="762460"/>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 – RTS Analysis</a:t>
            </a:r>
          </a:p>
        </p:txBody>
      </p:sp>
    </p:spTree>
    <p:extLst>
      <p:ext uri="{BB962C8B-B14F-4D97-AF65-F5344CB8AC3E}">
        <p14:creationId xmlns:p14="http://schemas.microsoft.com/office/powerpoint/2010/main" val="1628117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7101C01-DE6C-244C-B069-74E68B6F5C8B}"/>
              </a:ext>
            </a:extLst>
          </p:cNvPr>
          <p:cNvSpPr txBox="1"/>
          <p:nvPr/>
        </p:nvSpPr>
        <p:spPr>
          <a:xfrm>
            <a:off x="11268" y="2941687"/>
            <a:ext cx="12169464" cy="974626"/>
          </a:xfrm>
          <a:prstGeom prst="rect">
            <a:avLst/>
          </a:prstGeom>
          <a:noFill/>
        </p:spPr>
        <p:txBody>
          <a:bodyPr wrap="square" lIns="0" tIns="0" rIns="0" bIns="0" rtlCol="0">
            <a:spAutoFit/>
          </a:bodyPr>
          <a:lstStyle/>
          <a:p>
            <a:pPr algn="ctr">
              <a:lnSpc>
                <a:spcPts val="3820"/>
              </a:lnSpc>
            </a:pPr>
            <a:r>
              <a:rPr lang="fr-BE" sz="3600" dirty="0"/>
              <a:t>THANK YOU FOR </a:t>
            </a:r>
          </a:p>
          <a:p>
            <a:pPr algn="ctr">
              <a:lnSpc>
                <a:spcPts val="3820"/>
              </a:lnSpc>
            </a:pPr>
            <a:r>
              <a:rPr lang="fr-BE" sz="3600" dirty="0"/>
              <a:t>YOUR ATTENTION</a:t>
            </a:r>
            <a:endParaRPr lang="fr-BE" sz="3600" dirty="0">
              <a:effectLst/>
            </a:endParaRPr>
          </a:p>
        </p:txBody>
      </p:sp>
    </p:spTree>
    <p:extLst>
      <p:ext uri="{BB962C8B-B14F-4D97-AF65-F5344CB8AC3E}">
        <p14:creationId xmlns:p14="http://schemas.microsoft.com/office/powerpoint/2010/main" val="3963247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p:txBody>
          <a:bodyPr/>
          <a:lstStyle/>
          <a:p>
            <a:fld id="{6B0C76E6-0B66-8944-91D4-A1BC6652E29F}" type="slidenum">
              <a:rPr lang="fr-FR" smtClean="0"/>
              <a:t>2</a:t>
            </a:fld>
            <a:endParaRPr lang="fr-FR"/>
          </a:p>
        </p:txBody>
      </p:sp>
      <p:sp>
        <p:nvSpPr>
          <p:cNvPr id="7" name="Titel 4">
            <a:extLst>
              <a:ext uri="{FF2B5EF4-FFF2-40B4-BE49-F238E27FC236}">
                <a16:creationId xmlns:a16="http://schemas.microsoft.com/office/drawing/2014/main" id="{81B53490-708F-4EC0-BD8F-59104EAA64FD}"/>
              </a:ext>
            </a:extLst>
          </p:cNvPr>
          <p:cNvSpPr txBox="1">
            <a:spLocks/>
          </p:cNvSpPr>
          <p:nvPr/>
        </p:nvSpPr>
        <p:spPr>
          <a:xfrm>
            <a:off x="272476" y="602850"/>
            <a:ext cx="8183563" cy="63517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1" u="none" strike="noStrike" kern="1200" cap="none" spc="0" normalizeH="0" baseline="0" noProof="0" dirty="0">
                <a:ln>
                  <a:noFill/>
                </a:ln>
                <a:solidFill>
                  <a:srgbClr val="4E88C7"/>
                </a:solidFill>
                <a:effectLst/>
                <a:uLnTx/>
                <a:uFillTx/>
                <a:latin typeface="Calibri"/>
                <a:ea typeface="+mj-ea"/>
                <a:cs typeface="Calibri"/>
              </a:rPr>
              <a:t>Operational Scenario</a:t>
            </a:r>
          </a:p>
        </p:txBody>
      </p:sp>
      <p:pic>
        <p:nvPicPr>
          <p:cNvPr id="8" name="Immagine 56">
            <a:extLst>
              <a:ext uri="{FF2B5EF4-FFF2-40B4-BE49-F238E27FC236}">
                <a16:creationId xmlns:a16="http://schemas.microsoft.com/office/drawing/2014/main" id="{CA000486-5BA9-460B-A1CB-EEB976B4485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06507" y="2596551"/>
            <a:ext cx="5736796" cy="3382554"/>
          </a:xfrm>
          <a:prstGeom prst="rect">
            <a:avLst/>
          </a:prstGeom>
          <a:gradFill flip="none" rotWithShape="1">
            <a:gsLst>
              <a:gs pos="0">
                <a:sysClr val="window" lastClr="FFFFFF">
                  <a:lumMod val="75000"/>
                </a:sysClr>
              </a:gs>
              <a:gs pos="100000">
                <a:sysClr val="window" lastClr="FFFFFF">
                  <a:lumMod val="95000"/>
                </a:sysClr>
              </a:gs>
            </a:gsLst>
            <a:path path="circle">
              <a:fillToRect l="50000" t="50000" r="50000" b="50000"/>
            </a:path>
            <a:tileRect/>
          </a:gradFill>
          <a:ln>
            <a:noFill/>
          </a:ln>
        </p:spPr>
      </p:pic>
      <p:sp>
        <p:nvSpPr>
          <p:cNvPr id="9" name="Inhaltsplatzhalter 1">
            <a:extLst>
              <a:ext uri="{FF2B5EF4-FFF2-40B4-BE49-F238E27FC236}">
                <a16:creationId xmlns:a16="http://schemas.microsoft.com/office/drawing/2014/main" id="{2FA126B4-6766-4841-AF8C-B5B521ACF068}"/>
              </a:ext>
            </a:extLst>
          </p:cNvPr>
          <p:cNvSpPr txBox="1">
            <a:spLocks/>
          </p:cNvSpPr>
          <p:nvPr/>
        </p:nvSpPr>
        <p:spPr>
          <a:xfrm>
            <a:off x="272476" y="1313878"/>
            <a:ext cx="7479437" cy="4525963"/>
          </a:xfrm>
          <a:prstGeom prst="rect">
            <a:avLst/>
          </a:prstGeom>
        </p:spPr>
        <p:txBody>
          <a:bodyPr>
            <a:norm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0" indent="0" algn="l" defTabSz="457200" rtl="0" eaLnBrk="1" fontAlgn="auto" latinLnBrk="0" hangingPunct="1">
              <a:lnSpc>
                <a:spcPct val="100000"/>
              </a:lnSpc>
              <a:spcBef>
                <a:spcPct val="20000"/>
              </a:spcBef>
              <a:spcAft>
                <a:spcPts val="0"/>
              </a:spcAft>
              <a:buClrTx/>
              <a:buSzTx/>
              <a:buFont typeface="Wingdings" charset="2"/>
              <a:buNone/>
              <a:tabLst/>
              <a:defRPr/>
            </a:pPr>
            <a:endParaRPr kumimoji="0" lang="en-GB" sz="2000" b="0" i="0" u="sng" strike="noStrike" kern="1200" cap="none" spc="0" normalizeH="0" baseline="0" noProof="0" dirty="0">
              <a:ln>
                <a:noFill/>
              </a:ln>
              <a:solidFill>
                <a:srgbClr val="6E6E6E"/>
              </a:solidFill>
              <a:effectLst/>
              <a:uLnTx/>
              <a:uFillTx/>
              <a:latin typeface="Calibri"/>
              <a:ea typeface="+mn-ea"/>
              <a:cs typeface="Calibri"/>
            </a:endParaRPr>
          </a:p>
        </p:txBody>
      </p:sp>
      <p:sp>
        <p:nvSpPr>
          <p:cNvPr id="10" name="Inhaltsplatzhalter 1">
            <a:extLst>
              <a:ext uri="{FF2B5EF4-FFF2-40B4-BE49-F238E27FC236}">
                <a16:creationId xmlns:a16="http://schemas.microsoft.com/office/drawing/2014/main" id="{B01563D4-1F12-4B56-A46B-0DBCD0EBCC87}"/>
              </a:ext>
            </a:extLst>
          </p:cNvPr>
          <p:cNvSpPr txBox="1">
            <a:spLocks/>
          </p:cNvSpPr>
          <p:nvPr/>
        </p:nvSpPr>
        <p:spPr>
          <a:xfrm>
            <a:off x="272476" y="1661607"/>
            <a:ext cx="7479437" cy="1332651"/>
          </a:xfrm>
          <a:prstGeom prst="rect">
            <a:avLst/>
          </a:prstGeom>
        </p:spPr>
        <p:txBody>
          <a:bodyPr>
            <a:normAutofit fontScale="92500" lnSpcReduction="10000"/>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5225B"/>
                </a:solidFill>
                <a:effectLst/>
                <a:uLnTx/>
                <a:uFillTx/>
                <a:latin typeface="Calibri"/>
                <a:ea typeface="+mn-ea"/>
                <a:cs typeface="Calibri"/>
              </a:rPr>
              <a:t>Airspace and available Air Traffic Services.</a:t>
            </a:r>
          </a:p>
          <a:p>
            <a:pPr marL="57150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srgbClr val="05225B"/>
                </a:solidFill>
                <a:effectLst/>
                <a:uLnTx/>
                <a:uFillTx/>
                <a:latin typeface="Calibri"/>
                <a:ea typeface="+mn-ea"/>
                <a:cs typeface="Calibri"/>
              </a:rPr>
              <a:t>Ownship</a:t>
            </a:r>
            <a:r>
              <a:rPr kumimoji="0" lang="en-US" sz="2000" b="0" i="0" u="none" strike="noStrike" kern="1200" cap="none" spc="0" normalizeH="0" baseline="0" noProof="0" dirty="0">
                <a:ln>
                  <a:noFill/>
                </a:ln>
                <a:solidFill>
                  <a:srgbClr val="05225B"/>
                </a:solidFill>
                <a:effectLst/>
                <a:uLnTx/>
                <a:uFillTx/>
                <a:latin typeface="Calibri"/>
                <a:ea typeface="+mn-ea"/>
                <a:cs typeface="Calibri"/>
              </a:rPr>
              <a:t> / Intruder performance and equipment.</a:t>
            </a:r>
          </a:p>
          <a:p>
            <a:pPr marL="57150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5225B"/>
                </a:solidFill>
                <a:effectLst/>
                <a:uLnTx/>
                <a:uFillTx/>
                <a:latin typeface="Calibri"/>
                <a:ea typeface="+mn-ea"/>
                <a:cs typeface="Calibri"/>
              </a:rPr>
              <a:t>Encounter Types: geometries, speeds.</a:t>
            </a:r>
          </a:p>
          <a:p>
            <a:pPr marL="57150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5225B"/>
                </a:solidFill>
                <a:effectLst/>
                <a:uLnTx/>
                <a:uFillTx/>
                <a:latin typeface="Calibri"/>
                <a:ea typeface="+mn-ea"/>
                <a:cs typeface="Calibri"/>
              </a:rPr>
              <a:t>Remote Pilot Behavior and Environment</a:t>
            </a:r>
          </a:p>
        </p:txBody>
      </p:sp>
      <p:sp>
        <p:nvSpPr>
          <p:cNvPr id="11" name="Rettangolo 10">
            <a:extLst>
              <a:ext uri="{FF2B5EF4-FFF2-40B4-BE49-F238E27FC236}">
                <a16:creationId xmlns:a16="http://schemas.microsoft.com/office/drawing/2014/main" id="{E209F9C4-D738-40DC-BF7F-B5FE416E00F6}"/>
              </a:ext>
            </a:extLst>
          </p:cNvPr>
          <p:cNvSpPr/>
          <p:nvPr/>
        </p:nvSpPr>
        <p:spPr>
          <a:xfrm>
            <a:off x="350712" y="1119326"/>
            <a:ext cx="2082750" cy="461665"/>
          </a:xfrm>
          <a:prstGeom prst="rect">
            <a:avLst/>
          </a:prstGeom>
        </p:spPr>
        <p:txBody>
          <a:bodyPr wrap="none">
            <a:spAutoFit/>
          </a:bodyPr>
          <a:lstStyle/>
          <a:p>
            <a:pPr algn="just" defTabSz="457200"/>
            <a:r>
              <a:rPr lang="en-GB" sz="2400" b="1" u="sng" dirty="0">
                <a:solidFill>
                  <a:srgbClr val="05225B">
                    <a:lumMod val="90000"/>
                    <a:lumOff val="10000"/>
                  </a:srgbClr>
                </a:solidFill>
                <a:cs typeface="Calibri"/>
              </a:rPr>
              <a:t>KEY ELEMENTS</a:t>
            </a:r>
          </a:p>
        </p:txBody>
      </p:sp>
    </p:spTree>
    <p:extLst>
      <p:ext uri="{BB962C8B-B14F-4D97-AF65-F5344CB8AC3E}">
        <p14:creationId xmlns:p14="http://schemas.microsoft.com/office/powerpoint/2010/main" val="977700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3</a:t>
            </a:fld>
            <a:endParaRPr lang="fr-FR"/>
          </a:p>
        </p:txBody>
      </p:sp>
      <p:sp>
        <p:nvSpPr>
          <p:cNvPr id="15" name="Titel 4">
            <a:extLst>
              <a:ext uri="{FF2B5EF4-FFF2-40B4-BE49-F238E27FC236}">
                <a16:creationId xmlns:a16="http://schemas.microsoft.com/office/drawing/2014/main" id="{ED554062-9F92-44B3-9E26-399B7327D47C}"/>
              </a:ext>
            </a:extLst>
          </p:cNvPr>
          <p:cNvSpPr txBox="1">
            <a:spLocks/>
          </p:cNvSpPr>
          <p:nvPr/>
        </p:nvSpPr>
        <p:spPr>
          <a:xfrm>
            <a:off x="272476" y="595925"/>
            <a:ext cx="8183563" cy="63517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1" u="none" strike="noStrike" kern="1200" cap="none" spc="0" normalizeH="0" baseline="0" noProof="0" dirty="0">
                <a:ln>
                  <a:noFill/>
                </a:ln>
                <a:solidFill>
                  <a:srgbClr val="4E88C7"/>
                </a:solidFill>
                <a:effectLst/>
                <a:uLnTx/>
                <a:uFillTx/>
                <a:latin typeface="Calibri"/>
                <a:ea typeface="+mj-ea"/>
                <a:cs typeface="Calibri"/>
              </a:rPr>
              <a:t>Operational Scenario</a:t>
            </a:r>
          </a:p>
        </p:txBody>
      </p:sp>
      <p:sp>
        <p:nvSpPr>
          <p:cNvPr id="16" name="Rettangolo 15">
            <a:extLst>
              <a:ext uri="{FF2B5EF4-FFF2-40B4-BE49-F238E27FC236}">
                <a16:creationId xmlns:a16="http://schemas.microsoft.com/office/drawing/2014/main" id="{16C6CA6A-9EAA-4174-A8FF-601D4B782649}"/>
              </a:ext>
            </a:extLst>
          </p:cNvPr>
          <p:cNvSpPr/>
          <p:nvPr/>
        </p:nvSpPr>
        <p:spPr>
          <a:xfrm>
            <a:off x="405443" y="1157946"/>
            <a:ext cx="4832733" cy="461665"/>
          </a:xfrm>
          <a:prstGeom prst="rect">
            <a:avLst/>
          </a:prstGeom>
        </p:spPr>
        <p:txBody>
          <a:bodyPr wrap="none">
            <a:spAutoFit/>
          </a:bodyPr>
          <a:lstStyle/>
          <a:p>
            <a:pPr algn="just" defTabSz="457200"/>
            <a:r>
              <a:rPr lang="en-GB" sz="2400" b="1" u="sng" dirty="0">
                <a:solidFill>
                  <a:srgbClr val="05225B">
                    <a:lumMod val="90000"/>
                    <a:lumOff val="10000"/>
                  </a:srgbClr>
                </a:solidFill>
                <a:cs typeface="Calibri"/>
              </a:rPr>
              <a:t>AIRSPACE and AIR TRAFFIC SERVICES</a:t>
            </a:r>
          </a:p>
        </p:txBody>
      </p:sp>
      <p:graphicFrame>
        <p:nvGraphicFramePr>
          <p:cNvPr id="17" name="Table 2">
            <a:extLst>
              <a:ext uri="{FF2B5EF4-FFF2-40B4-BE49-F238E27FC236}">
                <a16:creationId xmlns:a16="http://schemas.microsoft.com/office/drawing/2014/main" id="{673714D8-AF25-40DF-8B3E-DEF0418DB975}"/>
              </a:ext>
            </a:extLst>
          </p:cNvPr>
          <p:cNvGraphicFramePr>
            <a:graphicFrameLocks noGrp="1"/>
          </p:cNvGraphicFramePr>
          <p:nvPr>
            <p:extLst>
              <p:ext uri="{D42A27DB-BD31-4B8C-83A1-F6EECF244321}">
                <p14:modId xmlns:p14="http://schemas.microsoft.com/office/powerpoint/2010/main" val="2083140707"/>
              </p:ext>
            </p:extLst>
          </p:nvPr>
        </p:nvGraphicFramePr>
        <p:xfrm>
          <a:off x="765564" y="1674465"/>
          <a:ext cx="9456737" cy="4588646"/>
        </p:xfrm>
        <a:graphic>
          <a:graphicData uri="http://schemas.openxmlformats.org/drawingml/2006/table">
            <a:tbl>
              <a:tblPr firstRow="1" firstCol="1" bandRow="1"/>
              <a:tblGrid>
                <a:gridCol w="1736573">
                  <a:extLst>
                    <a:ext uri="{9D8B030D-6E8A-4147-A177-3AD203B41FA5}">
                      <a16:colId xmlns:a16="http://schemas.microsoft.com/office/drawing/2014/main" val="485469430"/>
                    </a:ext>
                  </a:extLst>
                </a:gridCol>
                <a:gridCol w="1286694">
                  <a:extLst>
                    <a:ext uri="{9D8B030D-6E8A-4147-A177-3AD203B41FA5}">
                      <a16:colId xmlns:a16="http://schemas.microsoft.com/office/drawing/2014/main" val="1255664662"/>
                    </a:ext>
                  </a:extLst>
                </a:gridCol>
                <a:gridCol w="1286694">
                  <a:extLst>
                    <a:ext uri="{9D8B030D-6E8A-4147-A177-3AD203B41FA5}">
                      <a16:colId xmlns:a16="http://schemas.microsoft.com/office/drawing/2014/main" val="3924453575"/>
                    </a:ext>
                  </a:extLst>
                </a:gridCol>
                <a:gridCol w="1286694">
                  <a:extLst>
                    <a:ext uri="{9D8B030D-6E8A-4147-A177-3AD203B41FA5}">
                      <a16:colId xmlns:a16="http://schemas.microsoft.com/office/drawing/2014/main" val="3838902282"/>
                    </a:ext>
                  </a:extLst>
                </a:gridCol>
                <a:gridCol w="142098">
                  <a:extLst>
                    <a:ext uri="{9D8B030D-6E8A-4147-A177-3AD203B41FA5}">
                      <a16:colId xmlns:a16="http://schemas.microsoft.com/office/drawing/2014/main" val="230187533"/>
                    </a:ext>
                  </a:extLst>
                </a:gridCol>
                <a:gridCol w="1144596">
                  <a:extLst>
                    <a:ext uri="{9D8B030D-6E8A-4147-A177-3AD203B41FA5}">
                      <a16:colId xmlns:a16="http://schemas.microsoft.com/office/drawing/2014/main" val="926747159"/>
                    </a:ext>
                  </a:extLst>
                </a:gridCol>
                <a:gridCol w="1286694">
                  <a:extLst>
                    <a:ext uri="{9D8B030D-6E8A-4147-A177-3AD203B41FA5}">
                      <a16:colId xmlns:a16="http://schemas.microsoft.com/office/drawing/2014/main" val="696457071"/>
                    </a:ext>
                  </a:extLst>
                </a:gridCol>
                <a:gridCol w="1286694">
                  <a:extLst>
                    <a:ext uri="{9D8B030D-6E8A-4147-A177-3AD203B41FA5}">
                      <a16:colId xmlns:a16="http://schemas.microsoft.com/office/drawing/2014/main" val="3479997046"/>
                    </a:ext>
                  </a:extLst>
                </a:gridCol>
              </a:tblGrid>
              <a:tr h="29198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GB" sz="1600" b="1" dirty="0">
                          <a:solidFill>
                            <a:schemeClr val="accent5"/>
                          </a:solidFill>
                          <a:effectLst/>
                        </a:rPr>
                        <a:t>Airspace Class</a:t>
                      </a:r>
                      <a:endParaRPr lang="en-GB" sz="16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E88C7"/>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GB" sz="1600" b="1" dirty="0">
                          <a:solidFill>
                            <a:schemeClr val="accent5"/>
                          </a:solidFill>
                          <a:effectLst/>
                        </a:rPr>
                        <a:t>D</a:t>
                      </a:r>
                      <a:endParaRPr lang="en-GB" sz="16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E88C7"/>
                    </a:solidFill>
                  </a:tcPr>
                </a:tc>
                <a:tc hMerge="1">
                  <a:txBody>
                    <a:bodyPr/>
                    <a:lstStyle/>
                    <a:p>
                      <a:endParaRPr lang="en-GB"/>
                    </a:p>
                  </a:txBody>
                  <a:tcPr/>
                </a:tc>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GB" sz="1600" b="1" dirty="0">
                          <a:solidFill>
                            <a:schemeClr val="accent5"/>
                          </a:solidFill>
                          <a:effectLst/>
                        </a:rPr>
                        <a:t>E</a:t>
                      </a:r>
                      <a:endParaRPr lang="en-GB" sz="16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E88C7"/>
                    </a:solidFill>
                  </a:tcPr>
                </a:tc>
                <a:tc hMerge="1">
                  <a:txBody>
                    <a:bodyPr/>
                    <a:lstStyle/>
                    <a:p>
                      <a:endParaRPr lang="en-GB"/>
                    </a:p>
                  </a:txBody>
                  <a:tcPr/>
                </a:tc>
                <a:tc hMerge="1">
                  <a:txBody>
                    <a:bodyPr/>
                    <a:lstStyle/>
                    <a:p>
                      <a:pPr algn="ctr">
                        <a:spcAft>
                          <a:spcPts val="0"/>
                        </a:spcAft>
                      </a:pPr>
                      <a:endParaRPr lang="en-GB" sz="16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E88C7"/>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GB" sz="1600" b="1" dirty="0">
                          <a:solidFill>
                            <a:schemeClr val="accent5"/>
                          </a:solidFill>
                          <a:effectLst/>
                        </a:rPr>
                        <a:t>G</a:t>
                      </a:r>
                      <a:endParaRPr lang="en-GB" sz="16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E88C7"/>
                    </a:solidFill>
                  </a:tcPr>
                </a:tc>
                <a:tc hMerge="1">
                  <a:txBody>
                    <a:bodyPr/>
                    <a:lstStyle/>
                    <a:p>
                      <a:endParaRPr lang="en-GB"/>
                    </a:p>
                  </a:txBody>
                  <a:tcPr/>
                </a:tc>
                <a:extLst>
                  <a:ext uri="{0D108BD9-81ED-4DB2-BD59-A6C34878D82A}">
                    <a16:rowId xmlns:a16="http://schemas.microsoft.com/office/drawing/2014/main" val="1876859162"/>
                  </a:ext>
                </a:extLst>
              </a:tr>
              <a:tr h="31935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GB" sz="1600" b="1" dirty="0">
                          <a:solidFill>
                            <a:schemeClr val="accent5"/>
                          </a:solidFill>
                          <a:effectLst/>
                        </a:rPr>
                        <a:t>Flight Rules</a:t>
                      </a:r>
                      <a:endParaRPr lang="en-GB" sz="16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600" b="1" dirty="0">
                          <a:solidFill>
                            <a:schemeClr val="accent1">
                              <a:lumMod val="50000"/>
                            </a:schemeClr>
                          </a:solidFill>
                          <a:effectLst/>
                        </a:rPr>
                        <a:t>IFR</a:t>
                      </a:r>
                      <a:endParaRPr lang="en-GB"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600" b="1">
                          <a:solidFill>
                            <a:schemeClr val="accent1">
                              <a:lumMod val="50000"/>
                            </a:schemeClr>
                          </a:solidFill>
                          <a:effectLst/>
                        </a:rPr>
                        <a:t>VFR</a:t>
                      </a:r>
                      <a:endParaRPr lang="en-GB"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600" b="1">
                          <a:solidFill>
                            <a:schemeClr val="accent1">
                              <a:lumMod val="50000"/>
                            </a:schemeClr>
                          </a:solidFill>
                          <a:effectLst/>
                        </a:rPr>
                        <a:t>IFR</a:t>
                      </a:r>
                      <a:endParaRPr lang="en-GB"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E88C7">
                        <a:tint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600" b="1">
                          <a:solidFill>
                            <a:schemeClr val="accent1">
                              <a:lumMod val="50000"/>
                            </a:schemeClr>
                          </a:solidFill>
                          <a:effectLst/>
                        </a:rPr>
                        <a:t>VFR</a:t>
                      </a:r>
                      <a:endParaRPr lang="en-GB"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hMerge="1">
                  <a:txBody>
                    <a:bodyPr/>
                    <a:lstStyle/>
                    <a:p>
                      <a:pPr algn="ctr">
                        <a:spcAft>
                          <a:spcPts val="0"/>
                        </a:spcAft>
                      </a:pPr>
                      <a:endParaRPr lang="en-GB"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600" b="1">
                          <a:solidFill>
                            <a:schemeClr val="accent1">
                              <a:lumMod val="50000"/>
                            </a:schemeClr>
                          </a:solidFill>
                          <a:effectLst/>
                        </a:rPr>
                        <a:t>IFR</a:t>
                      </a:r>
                      <a:endParaRPr lang="en-GB"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600" b="1">
                          <a:solidFill>
                            <a:schemeClr val="accent1">
                              <a:lumMod val="50000"/>
                            </a:schemeClr>
                          </a:solidFill>
                          <a:effectLst/>
                        </a:rPr>
                        <a:t>VFR</a:t>
                      </a:r>
                      <a:endParaRPr lang="en-GB"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extLst>
                  <a:ext uri="{0D108BD9-81ED-4DB2-BD59-A6C34878D82A}">
                    <a16:rowId xmlns:a16="http://schemas.microsoft.com/office/drawing/2014/main" val="1449224950"/>
                  </a:ext>
                </a:extLst>
              </a:tr>
              <a:tr h="46028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GB" sz="1600" b="1" dirty="0">
                          <a:solidFill>
                            <a:schemeClr val="accent5"/>
                          </a:solidFill>
                          <a:effectLst/>
                        </a:rPr>
                        <a:t>Permitted</a:t>
                      </a:r>
                      <a:endParaRPr lang="en-GB" sz="16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600" b="1" dirty="0">
                          <a:solidFill>
                            <a:schemeClr val="accent1">
                              <a:lumMod val="50000"/>
                            </a:schemeClr>
                          </a:solidFill>
                          <a:effectLst/>
                        </a:rPr>
                        <a:t>yes</a:t>
                      </a:r>
                      <a:endParaRPr lang="en-GB"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600" b="1" dirty="0">
                          <a:solidFill>
                            <a:schemeClr val="accent1">
                              <a:lumMod val="50000"/>
                            </a:schemeClr>
                          </a:solidFill>
                          <a:effectLst/>
                        </a:rPr>
                        <a:t>yes</a:t>
                      </a:r>
                      <a:endParaRPr lang="en-GB"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600" b="1">
                          <a:solidFill>
                            <a:schemeClr val="accent1">
                              <a:lumMod val="50000"/>
                            </a:schemeClr>
                          </a:solidFill>
                          <a:effectLst/>
                        </a:rPr>
                        <a:t>yes</a:t>
                      </a:r>
                      <a:endParaRPr lang="en-GB"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E88C7">
                        <a:tint val="2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600" b="1" dirty="0">
                          <a:solidFill>
                            <a:schemeClr val="accent1">
                              <a:lumMod val="50000"/>
                            </a:schemeClr>
                          </a:solidFill>
                          <a:effectLst/>
                        </a:rPr>
                        <a:t>yes</a:t>
                      </a:r>
                      <a:endParaRPr lang="en-GB"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hMerge="1">
                  <a:txBody>
                    <a:bodyPr/>
                    <a:lstStyle/>
                    <a:p>
                      <a:pPr algn="ctr">
                        <a:spcAft>
                          <a:spcPts val="0"/>
                        </a:spcAft>
                      </a:pPr>
                      <a:endParaRPr lang="en-GB"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600" b="1" dirty="0">
                          <a:solidFill>
                            <a:schemeClr val="accent1">
                              <a:lumMod val="50000"/>
                            </a:schemeClr>
                          </a:solidFill>
                          <a:effectLst/>
                        </a:rPr>
                        <a:t>yes</a:t>
                      </a:r>
                      <a:endParaRPr lang="en-GB"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600" b="1">
                          <a:solidFill>
                            <a:schemeClr val="accent1">
                              <a:lumMod val="50000"/>
                            </a:schemeClr>
                          </a:solidFill>
                          <a:effectLst/>
                        </a:rPr>
                        <a:t>yes</a:t>
                      </a:r>
                      <a:endParaRPr lang="en-GB"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extLst>
                  <a:ext uri="{0D108BD9-81ED-4DB2-BD59-A6C34878D82A}">
                    <a16:rowId xmlns:a16="http://schemas.microsoft.com/office/drawing/2014/main" val="1529136242"/>
                  </a:ext>
                </a:extLst>
              </a:tr>
              <a:tr h="46028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GB" sz="1600" b="1" dirty="0">
                          <a:solidFill>
                            <a:schemeClr val="accent5"/>
                          </a:solidFill>
                          <a:effectLst/>
                        </a:rPr>
                        <a:t>Speed Limitation</a:t>
                      </a:r>
                      <a:endParaRPr lang="en-GB" sz="16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solidFill>
                  </a:tcPr>
                </a:tc>
                <a:tc gridSpan="7">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600" b="1" dirty="0">
                          <a:solidFill>
                            <a:schemeClr val="accent1">
                              <a:lumMod val="50000"/>
                            </a:schemeClr>
                          </a:solidFill>
                          <a:effectLst/>
                        </a:rPr>
                        <a:t>&lt; 250 </a:t>
                      </a:r>
                      <a:r>
                        <a:rPr lang="en-GB" sz="1600" b="1" dirty="0" err="1">
                          <a:solidFill>
                            <a:schemeClr val="accent1">
                              <a:lumMod val="50000"/>
                            </a:schemeClr>
                          </a:solidFill>
                          <a:effectLst/>
                        </a:rPr>
                        <a:t>Kts</a:t>
                      </a:r>
                      <a:r>
                        <a:rPr lang="en-GB" sz="1600" b="1" dirty="0">
                          <a:solidFill>
                            <a:schemeClr val="accent1">
                              <a:lumMod val="50000"/>
                            </a:schemeClr>
                          </a:solidFill>
                          <a:effectLst/>
                        </a:rPr>
                        <a:t>,  @ Altitudes below 10.000 feet AMSL</a:t>
                      </a:r>
                      <a:endParaRPr lang="en-GB"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hMerge="1">
                  <a:txBody>
                    <a:bodyPr/>
                    <a:lstStyle/>
                    <a:p>
                      <a:endParaRPr lang="en-GB"/>
                    </a:p>
                  </a:txBody>
                  <a:tcPr/>
                </a:tc>
                <a:tc hMerge="1">
                  <a:txBody>
                    <a:bodyPr/>
                    <a:lstStyle/>
                    <a:p>
                      <a:endParaRPr lang="en-GB"/>
                    </a:p>
                  </a:txBody>
                  <a:tcPr>
                    <a:lnL w="12700" cap="flat" cmpd="sng" algn="ctr">
                      <a:solidFill>
                        <a:sysClr val="window" lastClr="FFFFFF"/>
                      </a:solidFill>
                      <a:prstDash val="solid"/>
                      <a:round/>
                      <a:headEnd type="none" w="med" len="med"/>
                      <a:tailEnd type="none" w="med" len="med"/>
                    </a:lnL>
                    <a:lnT w="12700" cap="flat" cmpd="sng" algn="ctr">
                      <a:solidFill>
                        <a:sysClr val="window" lastClr="FFFFFF"/>
                      </a:solidFill>
                      <a:prstDash val="solid"/>
                      <a:round/>
                      <a:headEnd type="none" w="med" len="med"/>
                      <a:tailEnd type="none" w="med" len="med"/>
                    </a:lnT>
                  </a:tcPr>
                </a:tc>
                <a:tc hMerge="1">
                  <a:txBody>
                    <a:bodyPr/>
                    <a:lstStyle/>
                    <a:p>
                      <a:endParaRPr lang="en-GB"/>
                    </a:p>
                  </a:txBody>
                  <a:tcPr/>
                </a:tc>
                <a:tc hMerge="1">
                  <a:txBody>
                    <a:bodyPr/>
                    <a:lstStyle/>
                    <a:p>
                      <a:endParaRPr lang="it-IT"/>
                    </a:p>
                  </a:txBody>
                  <a:tcPr/>
                </a:tc>
                <a:tc hMerge="1">
                  <a:txBody>
                    <a:bodyPr/>
                    <a:lstStyle/>
                    <a:p>
                      <a:endParaRPr lang="en-GB"/>
                    </a:p>
                  </a:txBody>
                  <a:tcPr>
                    <a:lnL w="12700" cap="flat" cmpd="sng" algn="ctr">
                      <a:solidFill>
                        <a:sysClr val="window" lastClr="FFFFFF"/>
                      </a:solidFill>
                      <a:prstDash val="solid"/>
                      <a:round/>
                      <a:headEnd type="none" w="med" len="med"/>
                      <a:tailEnd type="none" w="med" len="med"/>
                    </a:lnL>
                    <a:lnT w="12700" cap="flat" cmpd="sng" algn="ctr">
                      <a:solidFill>
                        <a:sysClr val="window" lastClr="FFFFFF"/>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882390282"/>
                  </a:ext>
                </a:extLst>
              </a:tr>
              <a:tr h="46028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GB" sz="1600" b="1" dirty="0">
                          <a:solidFill>
                            <a:schemeClr val="accent5"/>
                          </a:solidFill>
                          <a:effectLst/>
                        </a:rPr>
                        <a:t>ATC Clearance</a:t>
                      </a:r>
                      <a:endParaRPr lang="en-GB" sz="16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600" b="1" dirty="0">
                          <a:solidFill>
                            <a:schemeClr val="accent1">
                              <a:lumMod val="50000"/>
                            </a:schemeClr>
                          </a:solidFill>
                          <a:effectLst/>
                        </a:rPr>
                        <a:t>yes</a:t>
                      </a:r>
                      <a:endParaRPr lang="en-GB"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600" b="1" dirty="0">
                          <a:solidFill>
                            <a:schemeClr val="accent1">
                              <a:lumMod val="50000"/>
                            </a:schemeClr>
                          </a:solidFill>
                          <a:effectLst/>
                        </a:rPr>
                        <a:t>yes</a:t>
                      </a:r>
                      <a:endParaRPr lang="en-GB"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600" b="1">
                          <a:solidFill>
                            <a:schemeClr val="accent1">
                              <a:lumMod val="50000"/>
                            </a:schemeClr>
                          </a:solidFill>
                          <a:effectLst/>
                        </a:rPr>
                        <a:t>yes</a:t>
                      </a:r>
                      <a:endParaRPr lang="en-GB" sz="1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E88C7">
                        <a:tint val="2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600" b="1">
                          <a:solidFill>
                            <a:schemeClr val="accent1">
                              <a:lumMod val="50000"/>
                            </a:schemeClr>
                          </a:solidFill>
                          <a:effectLst/>
                        </a:rPr>
                        <a:t>no</a:t>
                      </a:r>
                      <a:endParaRPr lang="en-GB"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no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hMerge="1">
                  <a:txBody>
                    <a:bodyPr/>
                    <a:lstStyle/>
                    <a:p>
                      <a:pPr algn="ctr">
                        <a:spcAft>
                          <a:spcPts val="0"/>
                        </a:spcAft>
                      </a:pPr>
                      <a:endParaRPr lang="en-GB"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600" b="1" dirty="0">
                          <a:solidFill>
                            <a:schemeClr val="accent1">
                              <a:lumMod val="50000"/>
                            </a:schemeClr>
                          </a:solidFill>
                          <a:effectLst/>
                        </a:rPr>
                        <a:t>no</a:t>
                      </a:r>
                      <a:endParaRPr lang="en-GB"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mpd="sng">
                      <a:noFill/>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600" b="1">
                          <a:solidFill>
                            <a:schemeClr val="accent1">
                              <a:lumMod val="50000"/>
                            </a:schemeClr>
                          </a:solidFill>
                          <a:effectLst/>
                        </a:rPr>
                        <a:t>no</a:t>
                      </a:r>
                      <a:endParaRPr lang="en-GB"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extLst>
                  <a:ext uri="{0D108BD9-81ED-4DB2-BD59-A6C34878D82A}">
                    <a16:rowId xmlns:a16="http://schemas.microsoft.com/office/drawing/2014/main" val="4170694416"/>
                  </a:ext>
                </a:extLst>
              </a:tr>
              <a:tr h="48664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GB" sz="1600" b="1" dirty="0">
                          <a:solidFill>
                            <a:schemeClr val="accent5"/>
                          </a:solidFill>
                          <a:effectLst/>
                        </a:rPr>
                        <a:t>Air-Ground Radio Comm. </a:t>
                      </a:r>
                      <a:r>
                        <a:rPr lang="en-GB" sz="1600" b="1" dirty="0" err="1">
                          <a:solidFill>
                            <a:schemeClr val="accent5"/>
                          </a:solidFill>
                          <a:effectLst/>
                        </a:rPr>
                        <a:t>Requ</a:t>
                      </a:r>
                      <a:r>
                        <a:rPr lang="en-GB" sz="1600" b="1" dirty="0">
                          <a:solidFill>
                            <a:schemeClr val="accent5"/>
                          </a:solidFill>
                          <a:effectLst/>
                        </a:rPr>
                        <a:t>. </a:t>
                      </a:r>
                      <a:endParaRPr lang="en-GB" sz="16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600" b="1">
                          <a:solidFill>
                            <a:schemeClr val="accent1">
                              <a:lumMod val="50000"/>
                            </a:schemeClr>
                          </a:solidFill>
                          <a:effectLst/>
                        </a:rPr>
                        <a:t>Continuous two ways</a:t>
                      </a:r>
                      <a:endParaRPr lang="en-GB"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600" b="1" dirty="0">
                          <a:solidFill>
                            <a:schemeClr val="accent1">
                              <a:lumMod val="50000"/>
                            </a:schemeClr>
                          </a:solidFill>
                          <a:effectLst/>
                        </a:rPr>
                        <a:t>Continuous two ways</a:t>
                      </a:r>
                      <a:endParaRPr lang="en-GB"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600" b="1">
                          <a:solidFill>
                            <a:schemeClr val="accent1">
                              <a:lumMod val="50000"/>
                            </a:schemeClr>
                          </a:solidFill>
                          <a:effectLst/>
                        </a:rPr>
                        <a:t>Continuous two ways</a:t>
                      </a:r>
                      <a:endParaRPr lang="en-GB" sz="1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E88C7">
                        <a:tint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600" b="1" dirty="0">
                          <a:solidFill>
                            <a:schemeClr val="accent1">
                              <a:lumMod val="50000"/>
                            </a:schemeClr>
                          </a:solidFill>
                          <a:effectLst/>
                        </a:rPr>
                        <a:t>no</a:t>
                      </a:r>
                      <a:endParaRPr lang="en-GB"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hMerge="1">
                  <a:txBody>
                    <a:bodyPr/>
                    <a:lstStyle/>
                    <a:p>
                      <a:pPr algn="ctr">
                        <a:spcAft>
                          <a:spcPts val="0"/>
                        </a:spcAft>
                      </a:pPr>
                      <a:endParaRPr lang="en-GB"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600" b="1">
                          <a:solidFill>
                            <a:schemeClr val="accent1">
                              <a:lumMod val="50000"/>
                            </a:schemeClr>
                          </a:solidFill>
                          <a:effectLst/>
                        </a:rPr>
                        <a:t>Continuous two ways</a:t>
                      </a:r>
                      <a:endParaRPr lang="en-GB"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600" b="1">
                          <a:solidFill>
                            <a:schemeClr val="accent1">
                              <a:lumMod val="50000"/>
                            </a:schemeClr>
                          </a:solidFill>
                          <a:effectLst/>
                        </a:rPr>
                        <a:t>no</a:t>
                      </a:r>
                      <a:endParaRPr lang="en-GB"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extLst>
                  <a:ext uri="{0D108BD9-81ED-4DB2-BD59-A6C34878D82A}">
                    <a16:rowId xmlns:a16="http://schemas.microsoft.com/office/drawing/2014/main" val="3424310755"/>
                  </a:ext>
                </a:extLst>
              </a:tr>
              <a:tr h="68940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GB" sz="1600" b="1" dirty="0">
                          <a:solidFill>
                            <a:schemeClr val="accent5"/>
                          </a:solidFill>
                          <a:effectLst/>
                        </a:rPr>
                        <a:t>Separation minima</a:t>
                      </a:r>
                      <a:endParaRPr lang="en-GB" sz="16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600" b="1">
                          <a:solidFill>
                            <a:schemeClr val="accent1">
                              <a:lumMod val="50000"/>
                            </a:schemeClr>
                          </a:solidFill>
                          <a:effectLst/>
                        </a:rPr>
                        <a:t>2.5 nm horizontal</a:t>
                      </a:r>
                    </a:p>
                    <a:p>
                      <a:pPr algn="ctr">
                        <a:spcAft>
                          <a:spcPts val="0"/>
                        </a:spcAft>
                      </a:pPr>
                      <a:r>
                        <a:rPr lang="en-GB" sz="1600" b="1">
                          <a:solidFill>
                            <a:schemeClr val="accent1">
                              <a:lumMod val="50000"/>
                            </a:schemeClr>
                          </a:solidFill>
                          <a:effectLst/>
                        </a:rPr>
                        <a:t>1000ft vertical</a:t>
                      </a:r>
                      <a:endParaRPr lang="en-GB"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hMerge="1">
                  <a:txBody>
                    <a:bodyPr/>
                    <a:lstStyle/>
                    <a:p>
                      <a:endParaRPr lang="en-GB"/>
                    </a:p>
                  </a:txBody>
                  <a:tcPr/>
                </a:tc>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600" b="1">
                          <a:solidFill>
                            <a:schemeClr val="accent1">
                              <a:lumMod val="50000"/>
                            </a:schemeClr>
                          </a:solidFill>
                          <a:effectLst/>
                        </a:rPr>
                        <a:t>5 nm horizontal</a:t>
                      </a:r>
                      <a:endParaRPr lang="en-GB" sz="1600" b="1">
                        <a:solidFill>
                          <a:schemeClr val="accent1">
                            <a:lumMod val="50000"/>
                          </a:schemeClr>
                        </a:solidFill>
                        <a:effectLst/>
                      </a:endParaRPr>
                    </a:p>
                    <a:p>
                      <a:pPr algn="ctr">
                        <a:spcAft>
                          <a:spcPts val="0"/>
                        </a:spcAft>
                      </a:pPr>
                      <a:r>
                        <a:rPr lang="en-US" sz="1600" b="1">
                          <a:solidFill>
                            <a:schemeClr val="accent1">
                              <a:lumMod val="50000"/>
                            </a:schemeClr>
                          </a:solidFill>
                          <a:effectLst/>
                        </a:rPr>
                        <a:t>1000ft vertical</a:t>
                      </a:r>
                      <a:endParaRPr lang="en-GB" sz="1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E88C7">
                        <a:tint val="20000"/>
                      </a:srgbClr>
                    </a:solidFill>
                  </a:tcPr>
                </a:tc>
                <a:tc hMerge="1">
                  <a:txBody>
                    <a:bodyPr/>
                    <a:lstStyle/>
                    <a:p>
                      <a:endParaRPr lang="en-GB"/>
                    </a:p>
                  </a:txBody>
                  <a:tcPr/>
                </a:tc>
                <a:tc hMerge="1">
                  <a:txBody>
                    <a:bodyPr/>
                    <a:lstStyle/>
                    <a:p>
                      <a:pPr algn="ctr">
                        <a:spcAft>
                          <a:spcPts val="0"/>
                        </a:spcAft>
                      </a:pPr>
                      <a:endParaRPr lang="en-GB" sz="1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E88C7">
                        <a:tint val="2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600" b="1">
                          <a:solidFill>
                            <a:schemeClr val="accent1">
                              <a:lumMod val="50000"/>
                            </a:schemeClr>
                          </a:solidFill>
                          <a:effectLst/>
                        </a:rPr>
                        <a:t>3 nm horizontal</a:t>
                      </a:r>
                      <a:endParaRPr lang="en-GB" sz="1600" b="1">
                        <a:solidFill>
                          <a:schemeClr val="accent1">
                            <a:lumMod val="50000"/>
                          </a:schemeClr>
                        </a:solidFill>
                        <a:effectLst/>
                      </a:endParaRPr>
                    </a:p>
                    <a:p>
                      <a:pPr algn="ctr">
                        <a:spcAft>
                          <a:spcPts val="0"/>
                        </a:spcAft>
                      </a:pPr>
                      <a:r>
                        <a:rPr lang="en-US" sz="1600" b="1">
                          <a:solidFill>
                            <a:schemeClr val="accent1">
                              <a:lumMod val="50000"/>
                            </a:schemeClr>
                          </a:solidFill>
                          <a:effectLst/>
                        </a:rPr>
                        <a:t>500ft vertical</a:t>
                      </a:r>
                      <a:endParaRPr lang="en-GB"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E88C7">
                        <a:tint val="20000"/>
                      </a:srgbClr>
                    </a:solidFill>
                  </a:tcPr>
                </a:tc>
                <a:tc hMerge="1">
                  <a:txBody>
                    <a:bodyPr/>
                    <a:lstStyle/>
                    <a:p>
                      <a:endParaRPr lang="en-GB"/>
                    </a:p>
                  </a:txBody>
                  <a:tcPr/>
                </a:tc>
                <a:extLst>
                  <a:ext uri="{0D108BD9-81ED-4DB2-BD59-A6C34878D82A}">
                    <a16:rowId xmlns:a16="http://schemas.microsoft.com/office/drawing/2014/main" val="429807877"/>
                  </a:ext>
                </a:extLst>
              </a:tr>
              <a:tr h="68940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GB" sz="1600" b="1" dirty="0">
                          <a:solidFill>
                            <a:schemeClr val="accent5"/>
                          </a:solidFill>
                          <a:effectLst/>
                        </a:rPr>
                        <a:t>ATC Separation Services</a:t>
                      </a:r>
                      <a:endParaRPr lang="en-GB" sz="16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600" b="1">
                          <a:solidFill>
                            <a:schemeClr val="accent1">
                              <a:lumMod val="50000"/>
                            </a:schemeClr>
                          </a:solidFill>
                          <a:effectLst/>
                        </a:rPr>
                        <a:t>yes</a:t>
                      </a:r>
                    </a:p>
                    <a:p>
                      <a:pPr algn="ctr">
                        <a:spcAft>
                          <a:spcPts val="0"/>
                        </a:spcAft>
                      </a:pPr>
                      <a:r>
                        <a:rPr lang="en-GB" sz="1600" b="1">
                          <a:solidFill>
                            <a:schemeClr val="accent1">
                              <a:lumMod val="50000"/>
                            </a:schemeClr>
                          </a:solidFill>
                          <a:effectLst/>
                        </a:rPr>
                        <a:t>only IFR-IFR</a:t>
                      </a:r>
                      <a:endParaRPr lang="en-GB"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600" b="1">
                          <a:solidFill>
                            <a:schemeClr val="accent1">
                              <a:lumMod val="50000"/>
                            </a:schemeClr>
                          </a:solidFill>
                          <a:effectLst/>
                        </a:rPr>
                        <a:t>no</a:t>
                      </a:r>
                      <a:endParaRPr lang="en-GB"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600" b="1">
                          <a:solidFill>
                            <a:schemeClr val="accent1">
                              <a:lumMod val="50000"/>
                            </a:schemeClr>
                          </a:solidFill>
                          <a:effectLst/>
                        </a:rPr>
                        <a:t>yes</a:t>
                      </a:r>
                    </a:p>
                    <a:p>
                      <a:pPr algn="ctr">
                        <a:spcAft>
                          <a:spcPts val="0"/>
                        </a:spcAft>
                      </a:pPr>
                      <a:r>
                        <a:rPr lang="en-GB" sz="1600" b="1">
                          <a:solidFill>
                            <a:schemeClr val="accent1">
                              <a:lumMod val="50000"/>
                            </a:schemeClr>
                          </a:solidFill>
                          <a:effectLst/>
                        </a:rPr>
                        <a:t>only IFR-IFR</a:t>
                      </a:r>
                      <a:endParaRPr lang="en-GB" sz="14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E88C7">
                        <a:tint val="40000"/>
                      </a:srgbClr>
                    </a:solidFill>
                  </a:tcPr>
                </a:tc>
                <a:tc hMerge="1">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600" b="1" dirty="0">
                          <a:solidFill>
                            <a:schemeClr val="accent1">
                              <a:lumMod val="50000"/>
                            </a:schemeClr>
                          </a:solidFill>
                          <a:effectLst/>
                        </a:rPr>
                        <a:t>no</a:t>
                      </a:r>
                      <a:endParaRPr lang="en-GB"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p>
                      <a:pPr algn="ctr">
                        <a:spcAft>
                          <a:spcPts val="0"/>
                        </a:spcAft>
                      </a:pPr>
                      <a:r>
                        <a:rPr lang="en-GB" sz="1600" b="1">
                          <a:solidFill>
                            <a:schemeClr val="accent1">
                              <a:lumMod val="50000"/>
                            </a:schemeClr>
                          </a:solidFill>
                          <a:effectLst/>
                        </a:rPr>
                        <a:t>no</a:t>
                      </a:r>
                      <a:endParaRPr lang="en-GB"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600" b="1" dirty="0">
                          <a:solidFill>
                            <a:schemeClr val="accent1">
                              <a:lumMod val="50000"/>
                            </a:schemeClr>
                          </a:solidFill>
                          <a:effectLst/>
                        </a:rPr>
                        <a:t>no</a:t>
                      </a:r>
                      <a:endParaRPr lang="en-GB"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600" b="1" dirty="0">
                          <a:solidFill>
                            <a:schemeClr val="accent1">
                              <a:lumMod val="50000"/>
                            </a:schemeClr>
                          </a:solidFill>
                          <a:effectLst/>
                        </a:rPr>
                        <a:t>no</a:t>
                      </a:r>
                      <a:endParaRPr lang="en-GB"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extLst>
                  <a:ext uri="{0D108BD9-81ED-4DB2-BD59-A6C34878D82A}">
                    <a16:rowId xmlns:a16="http://schemas.microsoft.com/office/drawing/2014/main" val="756352288"/>
                  </a:ext>
                </a:extLst>
              </a:tr>
              <a:tr h="72996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GB" sz="1600" b="1" dirty="0">
                          <a:solidFill>
                            <a:schemeClr val="accent5"/>
                          </a:solidFill>
                          <a:effectLst/>
                        </a:rPr>
                        <a:t>ATC Information</a:t>
                      </a:r>
                      <a:endParaRPr lang="en-GB" sz="1600" b="1"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600" b="1">
                          <a:solidFill>
                            <a:schemeClr val="accent1">
                              <a:lumMod val="50000"/>
                            </a:schemeClr>
                          </a:solidFill>
                          <a:effectLst/>
                        </a:rPr>
                        <a:t>TFCI wrt VFR</a:t>
                      </a:r>
                      <a:endParaRPr lang="en-GB"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600" b="1">
                          <a:solidFill>
                            <a:schemeClr val="accent1">
                              <a:lumMod val="50000"/>
                            </a:schemeClr>
                          </a:solidFill>
                          <a:effectLst/>
                        </a:rPr>
                        <a:t>TFCI wrt IFR and VFR</a:t>
                      </a:r>
                      <a:endParaRPr lang="en-GB"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600" b="1" dirty="0">
                          <a:solidFill>
                            <a:schemeClr val="accent1">
                              <a:lumMod val="50000"/>
                            </a:schemeClr>
                          </a:solidFill>
                          <a:effectLst/>
                        </a:rPr>
                        <a:t>TFCI </a:t>
                      </a:r>
                      <a:r>
                        <a:rPr lang="en-US" sz="1600" b="1" dirty="0" err="1">
                          <a:solidFill>
                            <a:schemeClr val="accent1">
                              <a:lumMod val="50000"/>
                            </a:schemeClr>
                          </a:solidFill>
                          <a:effectLst/>
                        </a:rPr>
                        <a:t>wrt</a:t>
                      </a:r>
                      <a:r>
                        <a:rPr lang="en-US" sz="1600" b="1" dirty="0">
                          <a:solidFill>
                            <a:schemeClr val="accent1">
                              <a:lumMod val="50000"/>
                            </a:schemeClr>
                          </a:solidFill>
                          <a:effectLst/>
                        </a:rPr>
                        <a:t> VFR when possible</a:t>
                      </a:r>
                      <a:endParaRPr lang="en-GB" sz="14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hMerge="1">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600" b="1">
                          <a:solidFill>
                            <a:schemeClr val="accent1">
                              <a:lumMod val="50000"/>
                            </a:schemeClr>
                          </a:solidFill>
                          <a:effectLst/>
                        </a:rPr>
                        <a:t>TFCI when </a:t>
                      </a:r>
                      <a:endParaRPr lang="en-GB" sz="1600" b="1">
                        <a:solidFill>
                          <a:schemeClr val="accent1">
                            <a:lumMod val="50000"/>
                          </a:schemeClr>
                        </a:solidFill>
                        <a:effectLst/>
                      </a:endParaRPr>
                    </a:p>
                    <a:p>
                      <a:pPr algn="ctr">
                        <a:spcAft>
                          <a:spcPts val="0"/>
                        </a:spcAft>
                      </a:pPr>
                      <a:r>
                        <a:rPr lang="en-US" sz="1600" b="1">
                          <a:solidFill>
                            <a:schemeClr val="accent1">
                              <a:lumMod val="50000"/>
                            </a:schemeClr>
                          </a:solidFill>
                          <a:effectLst/>
                        </a:rPr>
                        <a:t>possible</a:t>
                      </a:r>
                      <a:endParaRPr lang="en-GB" sz="1600" b="1">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a:txBody>
                    <a:bodyPr/>
                    <a:lstStyle/>
                    <a:p>
                      <a:pPr algn="ctr">
                        <a:spcAft>
                          <a:spcPts val="0"/>
                        </a:spcAft>
                      </a:pPr>
                      <a:r>
                        <a:rPr lang="en-US" sz="1600" b="1" dirty="0">
                          <a:solidFill>
                            <a:schemeClr val="accent1">
                              <a:lumMod val="50000"/>
                            </a:schemeClr>
                          </a:solidFill>
                          <a:effectLst/>
                        </a:rPr>
                        <a:t>TFCI when </a:t>
                      </a:r>
                      <a:endParaRPr lang="en-GB" sz="1600" b="1" dirty="0">
                        <a:solidFill>
                          <a:schemeClr val="accent1">
                            <a:lumMod val="50000"/>
                          </a:schemeClr>
                        </a:solidFill>
                        <a:effectLst/>
                      </a:endParaRPr>
                    </a:p>
                    <a:p>
                      <a:pPr algn="ctr">
                        <a:spcAft>
                          <a:spcPts val="0"/>
                        </a:spcAft>
                      </a:pPr>
                      <a:r>
                        <a:rPr lang="en-US" sz="1600" b="1" dirty="0">
                          <a:solidFill>
                            <a:schemeClr val="accent1">
                              <a:lumMod val="50000"/>
                            </a:schemeClr>
                          </a:solidFill>
                          <a:effectLst/>
                        </a:rPr>
                        <a:t>possible</a:t>
                      </a:r>
                      <a:endParaRPr lang="en-GB"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600" b="1" dirty="0">
                          <a:solidFill>
                            <a:schemeClr val="accent1">
                              <a:lumMod val="50000"/>
                            </a:schemeClr>
                          </a:solidFill>
                          <a:effectLst/>
                        </a:rPr>
                        <a:t>FIS If</a:t>
                      </a:r>
                      <a:endParaRPr lang="en-GB" sz="1600" b="1" dirty="0">
                        <a:solidFill>
                          <a:schemeClr val="accent1">
                            <a:lumMod val="50000"/>
                          </a:schemeClr>
                        </a:solidFill>
                        <a:effectLst/>
                      </a:endParaRPr>
                    </a:p>
                    <a:p>
                      <a:pPr algn="ctr">
                        <a:spcAft>
                          <a:spcPts val="0"/>
                        </a:spcAft>
                      </a:pPr>
                      <a:r>
                        <a:rPr lang="en-US" sz="1600" b="1" dirty="0">
                          <a:solidFill>
                            <a:schemeClr val="accent1">
                              <a:lumMod val="50000"/>
                            </a:schemeClr>
                          </a:solidFill>
                          <a:effectLst/>
                        </a:rPr>
                        <a:t>requested</a:t>
                      </a:r>
                      <a:endParaRPr lang="en-GB"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US" sz="1600" b="1" dirty="0">
                          <a:solidFill>
                            <a:schemeClr val="accent1">
                              <a:lumMod val="50000"/>
                            </a:schemeClr>
                          </a:solidFill>
                          <a:effectLst/>
                        </a:rPr>
                        <a:t>FIS If</a:t>
                      </a:r>
                      <a:endParaRPr lang="en-GB" sz="1600" b="1" dirty="0">
                        <a:solidFill>
                          <a:schemeClr val="accent1">
                            <a:lumMod val="50000"/>
                          </a:schemeClr>
                        </a:solidFill>
                        <a:effectLst/>
                      </a:endParaRPr>
                    </a:p>
                    <a:p>
                      <a:pPr algn="ctr">
                        <a:spcAft>
                          <a:spcPts val="0"/>
                        </a:spcAft>
                      </a:pPr>
                      <a:r>
                        <a:rPr lang="en-US" sz="1600" b="1" dirty="0">
                          <a:solidFill>
                            <a:schemeClr val="accent1">
                              <a:lumMod val="50000"/>
                            </a:schemeClr>
                          </a:solidFill>
                          <a:effectLst/>
                        </a:rPr>
                        <a:t>requested</a:t>
                      </a:r>
                      <a:endParaRPr lang="en-GB"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extLst>
                  <a:ext uri="{0D108BD9-81ED-4DB2-BD59-A6C34878D82A}">
                    <a16:rowId xmlns:a16="http://schemas.microsoft.com/office/drawing/2014/main" val="1257945043"/>
                  </a:ext>
                </a:extLst>
              </a:tr>
            </a:tbl>
          </a:graphicData>
        </a:graphic>
      </p:graphicFrame>
    </p:spTree>
    <p:extLst>
      <p:ext uri="{BB962C8B-B14F-4D97-AF65-F5344CB8AC3E}">
        <p14:creationId xmlns:p14="http://schemas.microsoft.com/office/powerpoint/2010/main" val="1268088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4</a:t>
            </a:fld>
            <a:endParaRPr lang="fr-FR"/>
          </a:p>
        </p:txBody>
      </p:sp>
      <p:graphicFrame>
        <p:nvGraphicFramePr>
          <p:cNvPr id="7" name="Tabella 6">
            <a:extLst>
              <a:ext uri="{FF2B5EF4-FFF2-40B4-BE49-F238E27FC236}">
                <a16:creationId xmlns:a16="http://schemas.microsoft.com/office/drawing/2014/main" id="{C49124E7-BE07-4F2F-BD4F-AE40C3BCB540}"/>
              </a:ext>
            </a:extLst>
          </p:cNvPr>
          <p:cNvGraphicFramePr>
            <a:graphicFrameLocks noGrp="1"/>
          </p:cNvGraphicFramePr>
          <p:nvPr>
            <p:extLst>
              <p:ext uri="{D42A27DB-BD31-4B8C-83A1-F6EECF244321}">
                <p14:modId xmlns:p14="http://schemas.microsoft.com/office/powerpoint/2010/main" val="3081256591"/>
              </p:ext>
            </p:extLst>
          </p:nvPr>
        </p:nvGraphicFramePr>
        <p:xfrm>
          <a:off x="4495812" y="3679619"/>
          <a:ext cx="7218860" cy="2028290"/>
        </p:xfrm>
        <a:graphic>
          <a:graphicData uri="http://schemas.openxmlformats.org/drawingml/2006/table">
            <a:tbl>
              <a:tblPr firstRow="1" firstCol="1" bandRow="1"/>
              <a:tblGrid>
                <a:gridCol w="1371600">
                  <a:extLst>
                    <a:ext uri="{9D8B030D-6E8A-4147-A177-3AD203B41FA5}">
                      <a16:colId xmlns:a16="http://schemas.microsoft.com/office/drawing/2014/main" val="1287213317"/>
                    </a:ext>
                  </a:extLst>
                </a:gridCol>
                <a:gridCol w="1199781">
                  <a:extLst>
                    <a:ext uri="{9D8B030D-6E8A-4147-A177-3AD203B41FA5}">
                      <a16:colId xmlns:a16="http://schemas.microsoft.com/office/drawing/2014/main" val="851885426"/>
                    </a:ext>
                  </a:extLst>
                </a:gridCol>
                <a:gridCol w="1186131">
                  <a:extLst>
                    <a:ext uri="{9D8B030D-6E8A-4147-A177-3AD203B41FA5}">
                      <a16:colId xmlns:a16="http://schemas.microsoft.com/office/drawing/2014/main" val="2622670642"/>
                    </a:ext>
                  </a:extLst>
                </a:gridCol>
                <a:gridCol w="1251942">
                  <a:extLst>
                    <a:ext uri="{9D8B030D-6E8A-4147-A177-3AD203B41FA5}">
                      <a16:colId xmlns:a16="http://schemas.microsoft.com/office/drawing/2014/main" val="1385800191"/>
                    </a:ext>
                  </a:extLst>
                </a:gridCol>
                <a:gridCol w="1090131">
                  <a:extLst>
                    <a:ext uri="{9D8B030D-6E8A-4147-A177-3AD203B41FA5}">
                      <a16:colId xmlns:a16="http://schemas.microsoft.com/office/drawing/2014/main" val="143482148"/>
                    </a:ext>
                  </a:extLst>
                </a:gridCol>
                <a:gridCol w="1119275">
                  <a:extLst>
                    <a:ext uri="{9D8B030D-6E8A-4147-A177-3AD203B41FA5}">
                      <a16:colId xmlns:a16="http://schemas.microsoft.com/office/drawing/2014/main" val="1274701197"/>
                    </a:ext>
                  </a:extLst>
                </a:gridCol>
              </a:tblGrid>
              <a:tr h="86278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spcAft>
                          <a:spcPts val="1000"/>
                        </a:spcAft>
                      </a:pPr>
                      <a:r>
                        <a:rPr lang="en-GB" sz="1600" dirty="0" err="1">
                          <a:solidFill>
                            <a:schemeClr val="accent5"/>
                          </a:solidFill>
                          <a:effectLst/>
                        </a:rPr>
                        <a:t>Ownship</a:t>
                      </a:r>
                      <a:r>
                        <a:rPr lang="en-GB" sz="1600" dirty="0">
                          <a:solidFill>
                            <a:schemeClr val="accent5"/>
                          </a:solidFill>
                          <a:effectLst/>
                        </a:rPr>
                        <a:t> Model</a:t>
                      </a:r>
                      <a:endParaRPr lang="it-IT" sz="16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E88C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spcAft>
                          <a:spcPts val="1000"/>
                        </a:spcAft>
                      </a:pPr>
                      <a:r>
                        <a:rPr lang="en-GB" sz="1600" dirty="0">
                          <a:solidFill>
                            <a:schemeClr val="accent5"/>
                          </a:solidFill>
                          <a:effectLst/>
                        </a:rPr>
                        <a:t>Min. Cruise Speed (m/s)</a:t>
                      </a:r>
                      <a:endParaRPr lang="it-IT" sz="16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E88C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spcAft>
                          <a:spcPts val="1000"/>
                        </a:spcAft>
                      </a:pPr>
                      <a:r>
                        <a:rPr lang="en-GB" sz="1600" dirty="0">
                          <a:solidFill>
                            <a:schemeClr val="accent5"/>
                          </a:solidFill>
                          <a:effectLst/>
                        </a:rPr>
                        <a:t>Cruise Speed (m/s)</a:t>
                      </a:r>
                      <a:endParaRPr lang="it-IT" sz="16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E88C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spcAft>
                          <a:spcPts val="1000"/>
                        </a:spcAft>
                      </a:pPr>
                      <a:r>
                        <a:rPr lang="en-GB" sz="1600" dirty="0">
                          <a:solidFill>
                            <a:schemeClr val="accent5"/>
                          </a:solidFill>
                          <a:effectLst/>
                        </a:rPr>
                        <a:t>Max. Cruise Speed (m/s)</a:t>
                      </a:r>
                      <a:endParaRPr lang="it-IT" sz="16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E88C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spcAft>
                          <a:spcPts val="1000"/>
                        </a:spcAft>
                      </a:pPr>
                      <a:r>
                        <a:rPr lang="en-GB" sz="1600" dirty="0">
                          <a:solidFill>
                            <a:schemeClr val="accent5"/>
                          </a:solidFill>
                          <a:effectLst/>
                        </a:rPr>
                        <a:t>Max. Climb rate (m/s)</a:t>
                      </a:r>
                      <a:endParaRPr lang="it-IT" sz="16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E88C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spcAft>
                          <a:spcPts val="1000"/>
                        </a:spcAft>
                      </a:pPr>
                      <a:r>
                        <a:rPr lang="en-GB" sz="1600" dirty="0">
                          <a:solidFill>
                            <a:schemeClr val="accent5"/>
                          </a:solidFill>
                          <a:effectLst/>
                        </a:rPr>
                        <a:t>Standard Mass (kg)</a:t>
                      </a:r>
                      <a:endParaRPr lang="it-IT" sz="16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E88C7"/>
                    </a:solidFill>
                  </a:tcPr>
                </a:tc>
                <a:extLst>
                  <a:ext uri="{0D108BD9-81ED-4DB2-BD59-A6C34878D82A}">
                    <a16:rowId xmlns:a16="http://schemas.microsoft.com/office/drawing/2014/main" val="393403193"/>
                  </a:ext>
                </a:extLst>
              </a:tr>
              <a:tr h="28759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spcAft>
                          <a:spcPts val="1000"/>
                        </a:spcAft>
                      </a:pPr>
                      <a:r>
                        <a:rPr lang="en-GB" sz="1600" dirty="0">
                          <a:solidFill>
                            <a:schemeClr val="accent5"/>
                          </a:solidFill>
                          <a:effectLst/>
                        </a:rPr>
                        <a:t>M360</a:t>
                      </a:r>
                      <a:endParaRPr lang="it-IT" sz="16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1000"/>
                        </a:spcAft>
                      </a:pPr>
                      <a:r>
                        <a:rPr lang="en-GB" sz="1600" dirty="0">
                          <a:solidFill>
                            <a:srgbClr val="000000"/>
                          </a:solidFill>
                          <a:effectLst/>
                        </a:rPr>
                        <a:t>20</a:t>
                      </a: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1000"/>
                        </a:spcAft>
                      </a:pPr>
                      <a:r>
                        <a:rPr lang="en-GB" sz="1600">
                          <a:solidFill>
                            <a:srgbClr val="000000"/>
                          </a:solidFill>
                          <a:effectLst/>
                        </a:rPr>
                        <a:t>72</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1000"/>
                        </a:spcAft>
                      </a:pPr>
                      <a:r>
                        <a:rPr lang="en-GB" sz="1600">
                          <a:solidFill>
                            <a:srgbClr val="000000"/>
                          </a:solidFill>
                          <a:effectLst/>
                        </a:rPr>
                        <a:t>80</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1000"/>
                        </a:spcAft>
                      </a:pPr>
                      <a:r>
                        <a:rPr lang="en-GB" sz="1600">
                          <a:solidFill>
                            <a:srgbClr val="000000"/>
                          </a:solidFill>
                          <a:effectLst/>
                        </a:rPr>
                        <a:t>5.08</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1000"/>
                        </a:spcAft>
                      </a:pPr>
                      <a:r>
                        <a:rPr lang="en-GB" sz="1600">
                          <a:solidFill>
                            <a:srgbClr val="000000"/>
                          </a:solidFill>
                          <a:effectLst/>
                        </a:rPr>
                        <a:t>450</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extLst>
                  <a:ext uri="{0D108BD9-81ED-4DB2-BD59-A6C34878D82A}">
                    <a16:rowId xmlns:a16="http://schemas.microsoft.com/office/drawing/2014/main" val="2258737881"/>
                  </a:ext>
                </a:extLst>
              </a:tr>
              <a:tr h="30271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spcAft>
                          <a:spcPts val="1000"/>
                        </a:spcAft>
                      </a:pPr>
                      <a:r>
                        <a:rPr lang="en-GB" sz="1600" dirty="0" err="1">
                          <a:solidFill>
                            <a:schemeClr val="accent5"/>
                          </a:solidFill>
                          <a:effectLst/>
                        </a:rPr>
                        <a:t>Volocopter</a:t>
                      </a:r>
                      <a:r>
                        <a:rPr lang="en-GB" sz="1600" dirty="0">
                          <a:solidFill>
                            <a:schemeClr val="accent5"/>
                          </a:solidFill>
                          <a:effectLst/>
                        </a:rPr>
                        <a:t> 2X</a:t>
                      </a:r>
                      <a:endParaRPr lang="it-IT" sz="16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1000"/>
                        </a:spcAft>
                      </a:pPr>
                      <a:r>
                        <a:rPr lang="en-GB" sz="1600" dirty="0">
                          <a:solidFill>
                            <a:srgbClr val="000000"/>
                          </a:solidFill>
                          <a:effectLst/>
                        </a:rPr>
                        <a:t>0</a:t>
                      </a: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1000"/>
                        </a:spcAft>
                      </a:pPr>
                      <a:r>
                        <a:rPr lang="en-GB" sz="1600" dirty="0">
                          <a:solidFill>
                            <a:srgbClr val="000000"/>
                          </a:solidFill>
                          <a:effectLst/>
                        </a:rPr>
                        <a:t>22</a:t>
                      </a: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1000"/>
                        </a:spcAft>
                      </a:pPr>
                      <a:r>
                        <a:rPr lang="en-GB" sz="1600" dirty="0">
                          <a:solidFill>
                            <a:srgbClr val="000000"/>
                          </a:solidFill>
                          <a:effectLst/>
                        </a:rPr>
                        <a:t>28</a:t>
                      </a: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1000"/>
                        </a:spcAft>
                      </a:pPr>
                      <a:r>
                        <a:rPr lang="en-GB" sz="1600">
                          <a:solidFill>
                            <a:srgbClr val="000000"/>
                          </a:solidFill>
                          <a:effectLst/>
                        </a:rPr>
                        <a:t>3</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1000"/>
                        </a:spcAft>
                      </a:pPr>
                      <a:r>
                        <a:rPr lang="en-GB" sz="1600">
                          <a:solidFill>
                            <a:srgbClr val="000000"/>
                          </a:solidFill>
                          <a:effectLst/>
                        </a:rPr>
                        <a:t>450</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extLst>
                  <a:ext uri="{0D108BD9-81ED-4DB2-BD59-A6C34878D82A}">
                    <a16:rowId xmlns:a16="http://schemas.microsoft.com/office/drawing/2014/main" val="2137402743"/>
                  </a:ext>
                </a:extLst>
              </a:tr>
              <a:tr h="28759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spcAft>
                          <a:spcPts val="1000"/>
                        </a:spcAft>
                      </a:pPr>
                      <a:r>
                        <a:rPr lang="en-GB" sz="1600" dirty="0" err="1">
                          <a:solidFill>
                            <a:schemeClr val="accent5"/>
                          </a:solidFill>
                          <a:effectLst/>
                        </a:rPr>
                        <a:t>DexHawk</a:t>
                      </a:r>
                      <a:endParaRPr lang="it-IT" sz="16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1000"/>
                        </a:spcAft>
                      </a:pPr>
                      <a:r>
                        <a:rPr lang="en-GB" sz="1600">
                          <a:solidFill>
                            <a:srgbClr val="000000"/>
                          </a:solidFill>
                          <a:effectLst/>
                        </a:rPr>
                        <a:t>0</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1000"/>
                        </a:spcAft>
                      </a:pPr>
                      <a:r>
                        <a:rPr lang="en-GB" sz="1600" dirty="0">
                          <a:solidFill>
                            <a:srgbClr val="000000"/>
                          </a:solidFill>
                          <a:effectLst/>
                        </a:rPr>
                        <a:t>20</a:t>
                      </a: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1000"/>
                        </a:spcAft>
                      </a:pPr>
                      <a:r>
                        <a:rPr lang="en-GB" sz="1600" dirty="0">
                          <a:solidFill>
                            <a:srgbClr val="000000"/>
                          </a:solidFill>
                          <a:effectLst/>
                        </a:rPr>
                        <a:t>25</a:t>
                      </a: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1000"/>
                        </a:spcAft>
                      </a:pPr>
                      <a:r>
                        <a:rPr lang="en-GB" sz="1600" dirty="0">
                          <a:solidFill>
                            <a:srgbClr val="000000"/>
                          </a:solidFill>
                          <a:effectLst/>
                        </a:rPr>
                        <a:t>5</a:t>
                      </a: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1000"/>
                        </a:spcAft>
                      </a:pPr>
                      <a:r>
                        <a:rPr lang="en-GB" sz="1600">
                          <a:solidFill>
                            <a:srgbClr val="000000"/>
                          </a:solidFill>
                          <a:effectLst/>
                        </a:rPr>
                        <a:t>10</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extLst>
                  <a:ext uri="{0D108BD9-81ED-4DB2-BD59-A6C34878D82A}">
                    <a16:rowId xmlns:a16="http://schemas.microsoft.com/office/drawing/2014/main" val="3776031761"/>
                  </a:ext>
                </a:extLst>
              </a:tr>
              <a:tr h="28759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spcAft>
                          <a:spcPts val="1000"/>
                        </a:spcAft>
                      </a:pPr>
                      <a:r>
                        <a:rPr lang="en-GB" sz="1600" dirty="0" err="1">
                          <a:solidFill>
                            <a:schemeClr val="accent5"/>
                          </a:solidFill>
                          <a:effectLst/>
                        </a:rPr>
                        <a:t>SuperARTIS</a:t>
                      </a:r>
                      <a:endParaRPr lang="it-IT" sz="16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1000"/>
                        </a:spcAft>
                      </a:pPr>
                      <a:r>
                        <a:rPr lang="en-GB" sz="1600">
                          <a:solidFill>
                            <a:srgbClr val="000000"/>
                          </a:solidFill>
                          <a:effectLst/>
                        </a:rPr>
                        <a:t>0</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1000"/>
                        </a:spcAft>
                      </a:pPr>
                      <a:r>
                        <a:rPr lang="en-GB" sz="1600">
                          <a:solidFill>
                            <a:srgbClr val="000000"/>
                          </a:solidFill>
                          <a:effectLst/>
                        </a:rPr>
                        <a:t>18</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1000"/>
                        </a:spcAft>
                      </a:pPr>
                      <a:r>
                        <a:rPr lang="en-GB" sz="1600" dirty="0">
                          <a:solidFill>
                            <a:srgbClr val="000000"/>
                          </a:solidFill>
                          <a:effectLst/>
                        </a:rPr>
                        <a:t>35</a:t>
                      </a: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1000"/>
                        </a:spcAft>
                      </a:pPr>
                      <a:r>
                        <a:rPr lang="en-GB" sz="1600" dirty="0">
                          <a:solidFill>
                            <a:srgbClr val="000000"/>
                          </a:solidFill>
                          <a:effectLst/>
                        </a:rPr>
                        <a:t>12</a:t>
                      </a: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1000"/>
                        </a:spcAft>
                      </a:pPr>
                      <a:r>
                        <a:rPr lang="en-GB" sz="1600" dirty="0">
                          <a:solidFill>
                            <a:srgbClr val="000000"/>
                          </a:solidFill>
                          <a:effectLst/>
                        </a:rPr>
                        <a:t>10</a:t>
                      </a: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extLst>
                  <a:ext uri="{0D108BD9-81ED-4DB2-BD59-A6C34878D82A}">
                    <a16:rowId xmlns:a16="http://schemas.microsoft.com/office/drawing/2014/main" val="1481424852"/>
                  </a:ext>
                </a:extLst>
              </a:tr>
            </a:tbl>
          </a:graphicData>
        </a:graphic>
      </p:graphicFrame>
      <p:graphicFrame>
        <p:nvGraphicFramePr>
          <p:cNvPr id="8" name="Tabella 7">
            <a:extLst>
              <a:ext uri="{FF2B5EF4-FFF2-40B4-BE49-F238E27FC236}">
                <a16:creationId xmlns:a16="http://schemas.microsoft.com/office/drawing/2014/main" id="{FBE02685-36C3-4A4B-A643-BB4F6660F6BB}"/>
              </a:ext>
            </a:extLst>
          </p:cNvPr>
          <p:cNvGraphicFramePr>
            <a:graphicFrameLocks noGrp="1"/>
          </p:cNvGraphicFramePr>
          <p:nvPr>
            <p:extLst>
              <p:ext uri="{D42A27DB-BD31-4B8C-83A1-F6EECF244321}">
                <p14:modId xmlns:p14="http://schemas.microsoft.com/office/powerpoint/2010/main" val="2989963678"/>
              </p:ext>
            </p:extLst>
          </p:nvPr>
        </p:nvGraphicFramePr>
        <p:xfrm>
          <a:off x="395116" y="1356896"/>
          <a:ext cx="7304231" cy="2072104"/>
        </p:xfrm>
        <a:graphic>
          <a:graphicData uri="http://schemas.openxmlformats.org/drawingml/2006/table">
            <a:tbl>
              <a:tblPr firstRow="1" firstCol="1" bandRow="1"/>
              <a:tblGrid>
                <a:gridCol w="2770560">
                  <a:extLst>
                    <a:ext uri="{9D8B030D-6E8A-4147-A177-3AD203B41FA5}">
                      <a16:colId xmlns:a16="http://schemas.microsoft.com/office/drawing/2014/main" val="1889736596"/>
                    </a:ext>
                  </a:extLst>
                </a:gridCol>
                <a:gridCol w="2336800">
                  <a:extLst>
                    <a:ext uri="{9D8B030D-6E8A-4147-A177-3AD203B41FA5}">
                      <a16:colId xmlns:a16="http://schemas.microsoft.com/office/drawing/2014/main" val="1829009355"/>
                    </a:ext>
                  </a:extLst>
                </a:gridCol>
                <a:gridCol w="2196871">
                  <a:extLst>
                    <a:ext uri="{9D8B030D-6E8A-4147-A177-3AD203B41FA5}">
                      <a16:colId xmlns:a16="http://schemas.microsoft.com/office/drawing/2014/main" val="2153995922"/>
                    </a:ext>
                  </a:extLst>
                </a:gridCol>
              </a:tblGrid>
              <a:tr h="25901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r">
                        <a:spcAft>
                          <a:spcPts val="1000"/>
                        </a:spcAft>
                      </a:pPr>
                      <a:r>
                        <a:rPr lang="en-GB" sz="1600" dirty="0">
                          <a:solidFill>
                            <a:schemeClr val="accent5"/>
                          </a:solidFill>
                          <a:effectLst/>
                        </a:rPr>
                        <a:t>OWNSHIP</a:t>
                      </a:r>
                      <a:endParaRPr lang="it-IT" sz="16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E88C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spcAft>
                          <a:spcPts val="1000"/>
                        </a:spcAft>
                      </a:pPr>
                      <a:r>
                        <a:rPr lang="en-GB" sz="1600" dirty="0">
                          <a:solidFill>
                            <a:schemeClr val="accent5"/>
                          </a:solidFill>
                          <a:effectLst/>
                        </a:rPr>
                        <a:t>Tactical UAV</a:t>
                      </a:r>
                      <a:endParaRPr lang="it-IT" sz="16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E88C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spcAft>
                          <a:spcPts val="1000"/>
                        </a:spcAft>
                      </a:pPr>
                      <a:r>
                        <a:rPr lang="en-GB" sz="1600" dirty="0">
                          <a:solidFill>
                            <a:schemeClr val="accent5"/>
                          </a:solidFill>
                          <a:effectLst/>
                        </a:rPr>
                        <a:t>MALE</a:t>
                      </a:r>
                      <a:endParaRPr lang="it-IT" sz="16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E88C7"/>
                    </a:solidFill>
                  </a:tcPr>
                </a:tc>
                <a:extLst>
                  <a:ext uri="{0D108BD9-81ED-4DB2-BD59-A6C34878D82A}">
                    <a16:rowId xmlns:a16="http://schemas.microsoft.com/office/drawing/2014/main" val="2648301661"/>
                  </a:ext>
                </a:extLst>
              </a:tr>
              <a:tr h="25901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spcAft>
                          <a:spcPts val="1000"/>
                        </a:spcAft>
                      </a:pPr>
                      <a:r>
                        <a:rPr lang="en-GB" sz="1600" dirty="0">
                          <a:solidFill>
                            <a:schemeClr val="accent5"/>
                          </a:solidFill>
                          <a:effectLst/>
                        </a:rPr>
                        <a:t>Ceiling (ft)</a:t>
                      </a:r>
                      <a:endParaRPr lang="it-IT" sz="16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1000"/>
                        </a:spcAft>
                      </a:pPr>
                      <a:r>
                        <a:rPr lang="en-GB" sz="1600" dirty="0">
                          <a:solidFill>
                            <a:srgbClr val="000000"/>
                          </a:solidFill>
                          <a:effectLst/>
                        </a:rPr>
                        <a:t>19500</a:t>
                      </a: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1000"/>
                        </a:spcAft>
                      </a:pPr>
                      <a:r>
                        <a:rPr lang="en-GB" sz="1600">
                          <a:solidFill>
                            <a:srgbClr val="000000"/>
                          </a:solidFill>
                          <a:effectLst/>
                        </a:rPr>
                        <a:t>40000ft</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extLst>
                  <a:ext uri="{0D108BD9-81ED-4DB2-BD59-A6C34878D82A}">
                    <a16:rowId xmlns:a16="http://schemas.microsoft.com/office/drawing/2014/main" val="1363812307"/>
                  </a:ext>
                </a:extLst>
              </a:tr>
              <a:tr h="51802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spcAft>
                          <a:spcPts val="1000"/>
                        </a:spcAft>
                      </a:pPr>
                      <a:r>
                        <a:rPr lang="en-GB" sz="1600" dirty="0">
                          <a:solidFill>
                            <a:schemeClr val="accent5"/>
                          </a:solidFill>
                          <a:effectLst/>
                        </a:rPr>
                        <a:t>TAS (</a:t>
                      </a:r>
                      <a:r>
                        <a:rPr lang="en-GB" sz="1600" dirty="0" err="1">
                          <a:solidFill>
                            <a:schemeClr val="accent5"/>
                          </a:solidFill>
                          <a:effectLst/>
                        </a:rPr>
                        <a:t>kts</a:t>
                      </a:r>
                      <a:r>
                        <a:rPr lang="en-GB" sz="1600" dirty="0">
                          <a:solidFill>
                            <a:schemeClr val="accent5"/>
                          </a:solidFill>
                          <a:effectLst/>
                        </a:rPr>
                        <a:t>)</a:t>
                      </a:r>
                      <a:endParaRPr lang="it-IT" sz="16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n-GB" sz="1600" dirty="0">
                          <a:solidFill>
                            <a:srgbClr val="000000"/>
                          </a:solidFill>
                          <a:effectLst/>
                        </a:rPr>
                        <a:t>Range 50÷90 (&lt; 10000ft)</a:t>
                      </a:r>
                      <a:endParaRPr lang="it-IT" sz="1600" dirty="0">
                        <a:solidFill>
                          <a:srgbClr val="000000"/>
                        </a:solidFill>
                        <a:effectLst/>
                      </a:endParaRPr>
                    </a:p>
                    <a:p>
                      <a:pPr algn="ctr">
                        <a:spcAft>
                          <a:spcPts val="1000"/>
                        </a:spcAft>
                      </a:pPr>
                      <a:r>
                        <a:rPr lang="en-GB" sz="1600" dirty="0">
                          <a:solidFill>
                            <a:srgbClr val="000000"/>
                          </a:solidFill>
                          <a:effectLst/>
                        </a:rPr>
                        <a:t>Range 50:80 (&gt;10000 ft)</a:t>
                      </a: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1000"/>
                        </a:spcAft>
                      </a:pPr>
                      <a:r>
                        <a:rPr lang="en-GB" sz="1600">
                          <a:solidFill>
                            <a:srgbClr val="000000"/>
                          </a:solidFill>
                          <a:effectLst/>
                        </a:rPr>
                        <a:t>60-140</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extLst>
                  <a:ext uri="{0D108BD9-81ED-4DB2-BD59-A6C34878D82A}">
                    <a16:rowId xmlns:a16="http://schemas.microsoft.com/office/drawing/2014/main" val="500483609"/>
                  </a:ext>
                </a:extLst>
              </a:tr>
              <a:tr h="25901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spcAft>
                          <a:spcPts val="1000"/>
                        </a:spcAft>
                      </a:pPr>
                      <a:r>
                        <a:rPr lang="en-GB" sz="1600" dirty="0">
                          <a:solidFill>
                            <a:schemeClr val="accent5"/>
                          </a:solidFill>
                          <a:effectLst/>
                        </a:rPr>
                        <a:t>Vertical Speed (ft/min)</a:t>
                      </a:r>
                      <a:endParaRPr lang="it-IT" sz="16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1000"/>
                        </a:spcAft>
                      </a:pPr>
                      <a:r>
                        <a:rPr lang="en-GB" sz="1600" dirty="0">
                          <a:solidFill>
                            <a:srgbClr val="000000"/>
                          </a:solidFill>
                          <a:effectLst/>
                        </a:rPr>
                        <a:t>± 500</a:t>
                      </a: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1000"/>
                        </a:spcAft>
                      </a:pPr>
                      <a:r>
                        <a:rPr lang="en-GB" sz="1600">
                          <a:solidFill>
                            <a:srgbClr val="000000"/>
                          </a:solidFill>
                          <a:effectLst/>
                        </a:rPr>
                        <a:t>± 1500</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extLst>
                  <a:ext uri="{0D108BD9-81ED-4DB2-BD59-A6C34878D82A}">
                    <a16:rowId xmlns:a16="http://schemas.microsoft.com/office/drawing/2014/main" val="1247205814"/>
                  </a:ext>
                </a:extLst>
              </a:tr>
              <a:tr h="25901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spcAft>
                          <a:spcPts val="1000"/>
                        </a:spcAft>
                      </a:pPr>
                      <a:r>
                        <a:rPr lang="en-GB" sz="1600" dirty="0">
                          <a:solidFill>
                            <a:schemeClr val="accent5"/>
                          </a:solidFill>
                          <a:effectLst/>
                        </a:rPr>
                        <a:t>Max Bank Angle (</a:t>
                      </a:r>
                      <a:r>
                        <a:rPr lang="en-GB" sz="1600" dirty="0" err="1">
                          <a:solidFill>
                            <a:schemeClr val="accent5"/>
                          </a:solidFill>
                          <a:effectLst/>
                        </a:rPr>
                        <a:t>deg</a:t>
                      </a:r>
                      <a:r>
                        <a:rPr lang="en-GB" sz="1600" dirty="0">
                          <a:solidFill>
                            <a:schemeClr val="accent5"/>
                          </a:solidFill>
                          <a:effectLst/>
                        </a:rPr>
                        <a:t>)</a:t>
                      </a:r>
                      <a:endParaRPr lang="it-IT" sz="16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1000"/>
                        </a:spcAft>
                      </a:pPr>
                      <a:r>
                        <a:rPr lang="en-GB" sz="1600" dirty="0">
                          <a:solidFill>
                            <a:srgbClr val="000000"/>
                          </a:solidFill>
                          <a:effectLst/>
                        </a:rPr>
                        <a:t>30</a:t>
                      </a: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1000"/>
                        </a:spcAft>
                      </a:pPr>
                      <a:r>
                        <a:rPr lang="en-GB" sz="1600">
                          <a:solidFill>
                            <a:srgbClr val="000000"/>
                          </a:solidFill>
                          <a:effectLst/>
                        </a:rPr>
                        <a:t>30</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extLst>
                  <a:ext uri="{0D108BD9-81ED-4DB2-BD59-A6C34878D82A}">
                    <a16:rowId xmlns:a16="http://schemas.microsoft.com/office/drawing/2014/main" val="1731739321"/>
                  </a:ext>
                </a:extLst>
              </a:tr>
              <a:tr h="25901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spcAft>
                          <a:spcPts val="1000"/>
                        </a:spcAft>
                      </a:pPr>
                      <a:r>
                        <a:rPr lang="en-GB" sz="1600" dirty="0">
                          <a:solidFill>
                            <a:schemeClr val="accent5"/>
                          </a:solidFill>
                          <a:effectLst/>
                        </a:rPr>
                        <a:t>Max Turn Rate (</a:t>
                      </a:r>
                      <a:r>
                        <a:rPr lang="en-GB" sz="1600" dirty="0" err="1">
                          <a:solidFill>
                            <a:schemeClr val="accent5"/>
                          </a:solidFill>
                          <a:effectLst/>
                        </a:rPr>
                        <a:t>deg</a:t>
                      </a:r>
                      <a:r>
                        <a:rPr lang="en-GB" sz="1600" dirty="0">
                          <a:solidFill>
                            <a:schemeClr val="accent5"/>
                          </a:solidFill>
                          <a:effectLst/>
                        </a:rPr>
                        <a:t>/s)</a:t>
                      </a:r>
                      <a:endParaRPr lang="it-IT" sz="16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1000"/>
                        </a:spcAft>
                      </a:pPr>
                      <a:r>
                        <a:rPr lang="en-GB" sz="1600" dirty="0">
                          <a:solidFill>
                            <a:srgbClr val="000000"/>
                          </a:solidFill>
                          <a:effectLst/>
                        </a:rPr>
                        <a:t>3</a:t>
                      </a: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1000"/>
                        </a:spcAft>
                      </a:pPr>
                      <a:r>
                        <a:rPr lang="en-GB" sz="1600" dirty="0">
                          <a:solidFill>
                            <a:srgbClr val="000000"/>
                          </a:solidFill>
                          <a:effectLst/>
                        </a:rPr>
                        <a:t>3</a:t>
                      </a: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extLst>
                  <a:ext uri="{0D108BD9-81ED-4DB2-BD59-A6C34878D82A}">
                    <a16:rowId xmlns:a16="http://schemas.microsoft.com/office/drawing/2014/main" val="3202992643"/>
                  </a:ext>
                </a:extLst>
              </a:tr>
              <a:tr h="25901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spcAft>
                          <a:spcPts val="1000"/>
                        </a:spcAft>
                      </a:pPr>
                      <a:r>
                        <a:rPr lang="en-GB" sz="1600" dirty="0">
                          <a:solidFill>
                            <a:schemeClr val="accent5"/>
                          </a:solidFill>
                          <a:effectLst/>
                        </a:rPr>
                        <a:t>Max Speed Derivative (m/s^2)</a:t>
                      </a:r>
                      <a:endParaRPr lang="it-IT" sz="16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1000"/>
                        </a:spcAft>
                      </a:pPr>
                      <a:r>
                        <a:rPr lang="en-GB" sz="1600" dirty="0">
                          <a:solidFill>
                            <a:srgbClr val="000000"/>
                          </a:solidFill>
                          <a:effectLst/>
                        </a:rPr>
                        <a:t>2</a:t>
                      </a: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1000"/>
                        </a:spcAft>
                      </a:pPr>
                      <a:r>
                        <a:rPr lang="en-GB" sz="1600" dirty="0">
                          <a:solidFill>
                            <a:srgbClr val="000000"/>
                          </a:solidFill>
                          <a:effectLst/>
                        </a:rPr>
                        <a:t>2</a:t>
                      </a: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extLst>
                  <a:ext uri="{0D108BD9-81ED-4DB2-BD59-A6C34878D82A}">
                    <a16:rowId xmlns:a16="http://schemas.microsoft.com/office/drawing/2014/main" val="1317240707"/>
                  </a:ext>
                </a:extLst>
              </a:tr>
            </a:tbl>
          </a:graphicData>
        </a:graphic>
      </p:graphicFrame>
      <p:sp>
        <p:nvSpPr>
          <p:cNvPr id="9" name="Rettangolo 8">
            <a:extLst>
              <a:ext uri="{FF2B5EF4-FFF2-40B4-BE49-F238E27FC236}">
                <a16:creationId xmlns:a16="http://schemas.microsoft.com/office/drawing/2014/main" id="{D1619E53-5164-45F2-BECF-6F343CBC76BA}"/>
              </a:ext>
            </a:extLst>
          </p:cNvPr>
          <p:cNvSpPr/>
          <p:nvPr/>
        </p:nvSpPr>
        <p:spPr>
          <a:xfrm>
            <a:off x="138023" y="3600632"/>
            <a:ext cx="4357789" cy="2627640"/>
          </a:xfrm>
          <a:prstGeom prst="rect">
            <a:avLst/>
          </a:prstGeom>
        </p:spPr>
        <p:txBody>
          <a:bodyPr>
            <a:noAutofit/>
          </a:bodyPr>
          <a:lstStyle/>
          <a:p>
            <a:pPr marL="285750" defTabSz="457200">
              <a:spcBef>
                <a:spcPct val="20000"/>
              </a:spcBef>
            </a:pPr>
            <a:r>
              <a:rPr lang="en-US" sz="2400" dirty="0">
                <a:solidFill>
                  <a:srgbClr val="073182"/>
                </a:solidFill>
                <a:latin typeface="Calibri"/>
                <a:cs typeface="Calibri"/>
              </a:rPr>
              <a:t>All RPAS are Transponder Equipped, with Cooperative Sensors (ADSB-IN + Active Traffic Sensor or Interrogator) and a Non-Cooperative Sensor Suite (radar, EO/IR, etc.)</a:t>
            </a:r>
          </a:p>
        </p:txBody>
      </p:sp>
      <p:sp>
        <p:nvSpPr>
          <p:cNvPr id="10" name="Titel 4">
            <a:extLst>
              <a:ext uri="{FF2B5EF4-FFF2-40B4-BE49-F238E27FC236}">
                <a16:creationId xmlns:a16="http://schemas.microsoft.com/office/drawing/2014/main" id="{1696525F-F010-46F8-AF9F-2BB05B298A40}"/>
              </a:ext>
            </a:extLst>
          </p:cNvPr>
          <p:cNvSpPr txBox="1">
            <a:spLocks/>
          </p:cNvSpPr>
          <p:nvPr/>
        </p:nvSpPr>
        <p:spPr>
          <a:xfrm>
            <a:off x="272476" y="251492"/>
            <a:ext cx="8183563" cy="63517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1" u="none" strike="noStrike" kern="1200" cap="none" spc="0" normalizeH="0" baseline="0" noProof="0" dirty="0">
                <a:ln>
                  <a:noFill/>
                </a:ln>
                <a:solidFill>
                  <a:srgbClr val="4E88C7"/>
                </a:solidFill>
                <a:effectLst/>
                <a:uLnTx/>
                <a:uFillTx/>
                <a:latin typeface="Calibri"/>
                <a:ea typeface="+mj-ea"/>
                <a:cs typeface="Calibri"/>
              </a:rPr>
              <a:t>Operational Scenario</a:t>
            </a:r>
          </a:p>
        </p:txBody>
      </p:sp>
      <p:sp>
        <p:nvSpPr>
          <p:cNvPr id="11" name="Rettangolo 10">
            <a:extLst>
              <a:ext uri="{FF2B5EF4-FFF2-40B4-BE49-F238E27FC236}">
                <a16:creationId xmlns:a16="http://schemas.microsoft.com/office/drawing/2014/main" id="{6D37F35D-C297-4E88-9025-CF3DDE64B9C4}"/>
              </a:ext>
            </a:extLst>
          </p:cNvPr>
          <p:cNvSpPr/>
          <p:nvPr/>
        </p:nvSpPr>
        <p:spPr>
          <a:xfrm>
            <a:off x="543965" y="769461"/>
            <a:ext cx="3503267" cy="461665"/>
          </a:xfrm>
          <a:prstGeom prst="rect">
            <a:avLst/>
          </a:prstGeom>
        </p:spPr>
        <p:txBody>
          <a:bodyPr wrap="none">
            <a:spAutoFit/>
          </a:bodyPr>
          <a:lstStyle/>
          <a:p>
            <a:pPr algn="just" defTabSz="457200"/>
            <a:r>
              <a:rPr lang="en-GB" sz="2400" b="1" u="sng" dirty="0">
                <a:solidFill>
                  <a:srgbClr val="05225B">
                    <a:lumMod val="90000"/>
                    <a:lumOff val="10000"/>
                  </a:srgbClr>
                </a:solidFill>
                <a:cs typeface="Calibri"/>
              </a:rPr>
              <a:t>OWNSHIP PERFORMANCE</a:t>
            </a:r>
          </a:p>
        </p:txBody>
      </p:sp>
    </p:spTree>
    <p:extLst>
      <p:ext uri="{BB962C8B-B14F-4D97-AF65-F5344CB8AC3E}">
        <p14:creationId xmlns:p14="http://schemas.microsoft.com/office/powerpoint/2010/main" val="3257321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5</a:t>
            </a:fld>
            <a:endParaRPr lang="fr-FR"/>
          </a:p>
        </p:txBody>
      </p:sp>
      <p:graphicFrame>
        <p:nvGraphicFramePr>
          <p:cNvPr id="7" name="Tabella 6">
            <a:extLst>
              <a:ext uri="{FF2B5EF4-FFF2-40B4-BE49-F238E27FC236}">
                <a16:creationId xmlns:a16="http://schemas.microsoft.com/office/drawing/2014/main" id="{C26EA4DB-7BE6-4007-9AA6-19DDECDEEC11}"/>
              </a:ext>
            </a:extLst>
          </p:cNvPr>
          <p:cNvGraphicFramePr>
            <a:graphicFrameLocks noGrp="1"/>
          </p:cNvGraphicFramePr>
          <p:nvPr>
            <p:extLst>
              <p:ext uri="{D42A27DB-BD31-4B8C-83A1-F6EECF244321}">
                <p14:modId xmlns:p14="http://schemas.microsoft.com/office/powerpoint/2010/main" val="4192489808"/>
              </p:ext>
            </p:extLst>
          </p:nvPr>
        </p:nvGraphicFramePr>
        <p:xfrm>
          <a:off x="554736" y="1406761"/>
          <a:ext cx="10120839" cy="4803785"/>
        </p:xfrm>
        <a:graphic>
          <a:graphicData uri="http://schemas.openxmlformats.org/drawingml/2006/table">
            <a:tbl>
              <a:tblPr firstRow="1" firstCol="1" bandRow="1"/>
              <a:tblGrid>
                <a:gridCol w="1425175">
                  <a:extLst>
                    <a:ext uri="{9D8B030D-6E8A-4147-A177-3AD203B41FA5}">
                      <a16:colId xmlns:a16="http://schemas.microsoft.com/office/drawing/2014/main" val="1575286910"/>
                    </a:ext>
                  </a:extLst>
                </a:gridCol>
                <a:gridCol w="2208718">
                  <a:extLst>
                    <a:ext uri="{9D8B030D-6E8A-4147-A177-3AD203B41FA5}">
                      <a16:colId xmlns:a16="http://schemas.microsoft.com/office/drawing/2014/main" val="675217893"/>
                    </a:ext>
                  </a:extLst>
                </a:gridCol>
                <a:gridCol w="2480304">
                  <a:extLst>
                    <a:ext uri="{9D8B030D-6E8A-4147-A177-3AD203B41FA5}">
                      <a16:colId xmlns:a16="http://schemas.microsoft.com/office/drawing/2014/main" val="1257123002"/>
                    </a:ext>
                  </a:extLst>
                </a:gridCol>
                <a:gridCol w="1127088">
                  <a:extLst>
                    <a:ext uri="{9D8B030D-6E8A-4147-A177-3AD203B41FA5}">
                      <a16:colId xmlns:a16="http://schemas.microsoft.com/office/drawing/2014/main" val="1014413672"/>
                    </a:ext>
                  </a:extLst>
                </a:gridCol>
                <a:gridCol w="1127088">
                  <a:extLst>
                    <a:ext uri="{9D8B030D-6E8A-4147-A177-3AD203B41FA5}">
                      <a16:colId xmlns:a16="http://schemas.microsoft.com/office/drawing/2014/main" val="3750296384"/>
                    </a:ext>
                  </a:extLst>
                </a:gridCol>
                <a:gridCol w="876233">
                  <a:extLst>
                    <a:ext uri="{9D8B030D-6E8A-4147-A177-3AD203B41FA5}">
                      <a16:colId xmlns:a16="http://schemas.microsoft.com/office/drawing/2014/main" val="1957610687"/>
                    </a:ext>
                  </a:extLst>
                </a:gridCol>
                <a:gridCol w="876233">
                  <a:extLst>
                    <a:ext uri="{9D8B030D-6E8A-4147-A177-3AD203B41FA5}">
                      <a16:colId xmlns:a16="http://schemas.microsoft.com/office/drawing/2014/main" val="3855878747"/>
                    </a:ext>
                  </a:extLst>
                </a:gridCol>
              </a:tblGrid>
              <a:tr h="70718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GB" sz="1600" dirty="0">
                          <a:solidFill>
                            <a:schemeClr val="accent5"/>
                          </a:solidFill>
                          <a:effectLst/>
                        </a:rPr>
                        <a:t>Level</a:t>
                      </a:r>
                      <a:endParaRPr lang="it-IT" sz="16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E88C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GB" sz="1600" dirty="0">
                          <a:solidFill>
                            <a:schemeClr val="accent5"/>
                          </a:solidFill>
                          <a:effectLst/>
                        </a:rPr>
                        <a:t>Equipment</a:t>
                      </a:r>
                      <a:endParaRPr lang="it-IT" sz="16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E88C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GB" sz="1600" dirty="0">
                          <a:solidFill>
                            <a:schemeClr val="accent5"/>
                          </a:solidFill>
                          <a:effectLst/>
                        </a:rPr>
                        <a:t>Categories</a:t>
                      </a:r>
                      <a:endParaRPr lang="it-IT" sz="16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E88C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GB" sz="1600" dirty="0">
                          <a:solidFill>
                            <a:schemeClr val="accent5"/>
                          </a:solidFill>
                          <a:effectLst/>
                        </a:rPr>
                        <a:t>IAS [</a:t>
                      </a:r>
                      <a:r>
                        <a:rPr lang="en-GB" sz="1600" dirty="0" err="1">
                          <a:solidFill>
                            <a:schemeClr val="accent5"/>
                          </a:solidFill>
                          <a:effectLst/>
                        </a:rPr>
                        <a:t>Kts</a:t>
                      </a:r>
                      <a:r>
                        <a:rPr lang="en-GB" sz="1600" dirty="0">
                          <a:solidFill>
                            <a:schemeClr val="accent5"/>
                          </a:solidFill>
                          <a:effectLst/>
                        </a:rPr>
                        <a:t>]</a:t>
                      </a:r>
                      <a:endParaRPr lang="it-IT" sz="16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E88C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GB" sz="1600">
                          <a:solidFill>
                            <a:schemeClr val="accent5"/>
                          </a:solidFill>
                          <a:effectLst/>
                        </a:rPr>
                        <a:t>RoC [ft/min]</a:t>
                      </a:r>
                      <a:endParaRPr lang="it-IT" sz="160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E88C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GB" sz="1600" dirty="0">
                          <a:solidFill>
                            <a:schemeClr val="accent5"/>
                          </a:solidFill>
                          <a:effectLst/>
                        </a:rPr>
                        <a:t>Max turn rate [</a:t>
                      </a:r>
                      <a:r>
                        <a:rPr lang="en-GB" sz="1600" dirty="0" err="1">
                          <a:solidFill>
                            <a:schemeClr val="accent5"/>
                          </a:solidFill>
                          <a:effectLst/>
                        </a:rPr>
                        <a:t>deg</a:t>
                      </a:r>
                      <a:r>
                        <a:rPr lang="en-GB" sz="1600" dirty="0">
                          <a:solidFill>
                            <a:schemeClr val="accent5"/>
                          </a:solidFill>
                          <a:effectLst/>
                        </a:rPr>
                        <a:t>/s]</a:t>
                      </a:r>
                      <a:endParaRPr lang="it-IT" sz="16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E88C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GB" sz="1600" dirty="0">
                          <a:solidFill>
                            <a:schemeClr val="accent5"/>
                          </a:solidFill>
                          <a:effectLst/>
                        </a:rPr>
                        <a:t>Max vert </a:t>
                      </a:r>
                      <a:r>
                        <a:rPr lang="en-GB" sz="1600" dirty="0" err="1">
                          <a:solidFill>
                            <a:schemeClr val="accent5"/>
                          </a:solidFill>
                          <a:effectLst/>
                        </a:rPr>
                        <a:t>acc</a:t>
                      </a:r>
                      <a:r>
                        <a:rPr lang="en-GB" sz="1600" dirty="0">
                          <a:solidFill>
                            <a:schemeClr val="accent5"/>
                          </a:solidFill>
                          <a:effectLst/>
                        </a:rPr>
                        <a:t> [g]</a:t>
                      </a:r>
                      <a:endParaRPr lang="it-IT" sz="16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E88C7"/>
                    </a:solidFill>
                  </a:tcPr>
                </a:tc>
                <a:extLst>
                  <a:ext uri="{0D108BD9-81ED-4DB2-BD59-A6C34878D82A}">
                    <a16:rowId xmlns:a16="http://schemas.microsoft.com/office/drawing/2014/main" val="36042863"/>
                  </a:ext>
                </a:extLst>
              </a:tr>
              <a:tr h="424309">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GB" sz="1600" dirty="0">
                          <a:solidFill>
                            <a:schemeClr val="accent5"/>
                          </a:solidFill>
                          <a:effectLst/>
                        </a:rPr>
                        <a:t>0</a:t>
                      </a:r>
                      <a:endParaRPr lang="it-IT" sz="16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solidFill>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dirty="0">
                          <a:solidFill>
                            <a:srgbClr val="000000"/>
                          </a:solidFill>
                          <a:effectLst/>
                        </a:rPr>
                        <a:t>Non-cooperative</a:t>
                      </a: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dirty="0">
                          <a:solidFill>
                            <a:srgbClr val="000000"/>
                          </a:solidFill>
                          <a:effectLst/>
                        </a:rPr>
                        <a:t>Piston fixed wing</a:t>
                      </a: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a:solidFill>
                            <a:srgbClr val="000000"/>
                          </a:solidFill>
                          <a:effectLst/>
                        </a:rPr>
                        <a:t>77-98</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a:solidFill>
                            <a:srgbClr val="000000"/>
                          </a:solidFill>
                          <a:effectLst/>
                        </a:rPr>
                        <a:t>-1500/2000</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a:solidFill>
                            <a:srgbClr val="000000"/>
                          </a:solidFill>
                          <a:effectLst/>
                        </a:rPr>
                        <a:t>6</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a:solidFill>
                            <a:srgbClr val="000000"/>
                          </a:solidFill>
                          <a:effectLst/>
                        </a:rPr>
                        <a:t>0.25</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extLst>
                  <a:ext uri="{0D108BD9-81ED-4DB2-BD59-A6C34878D82A}">
                    <a16:rowId xmlns:a16="http://schemas.microsoft.com/office/drawing/2014/main" val="3997698802"/>
                  </a:ext>
                </a:extLst>
              </a:tr>
              <a:tr h="424309">
                <a:tc vMerge="1">
                  <a:txBody>
                    <a:bodyPr/>
                    <a:lstStyle/>
                    <a:p>
                      <a:endParaRPr lang="it-IT"/>
                    </a:p>
                  </a:txBody>
                  <a:tcPr/>
                </a:tc>
                <a:tc vMerge="1">
                  <a:txBody>
                    <a:bodyPr/>
                    <a:lstStyle/>
                    <a:p>
                      <a:endParaRPr lang="it-IT"/>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a:solidFill>
                            <a:srgbClr val="000000"/>
                          </a:solidFill>
                          <a:effectLst/>
                        </a:rPr>
                        <a:t>Piston rotary wing, glider, balloon, airship</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a:solidFill>
                            <a:srgbClr val="000000"/>
                          </a:solidFill>
                          <a:effectLst/>
                        </a:rPr>
                        <a:t>0-98</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a:solidFill>
                            <a:srgbClr val="000000"/>
                          </a:solidFill>
                          <a:effectLst/>
                        </a:rPr>
                        <a:t>-1200/1200</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a:solidFill>
                            <a:srgbClr val="000000"/>
                          </a:solidFill>
                          <a:effectLst/>
                        </a:rPr>
                        <a:t>30</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vMerge="1">
                  <a:txBody>
                    <a:bodyPr/>
                    <a:lstStyle/>
                    <a:p>
                      <a:endParaRPr lang="it-IT"/>
                    </a:p>
                  </a:txBody>
                  <a:tcPr/>
                </a:tc>
                <a:extLst>
                  <a:ext uri="{0D108BD9-81ED-4DB2-BD59-A6C34878D82A}">
                    <a16:rowId xmlns:a16="http://schemas.microsoft.com/office/drawing/2014/main" val="3359097252"/>
                  </a:ext>
                </a:extLst>
              </a:tr>
              <a:tr h="424309">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GB" sz="1600" dirty="0">
                          <a:solidFill>
                            <a:schemeClr val="accent5"/>
                          </a:solidFill>
                          <a:effectLst/>
                        </a:rPr>
                        <a:t>1</a:t>
                      </a:r>
                      <a:endParaRPr lang="it-IT" sz="16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solidFill>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dirty="0">
                          <a:solidFill>
                            <a:srgbClr val="000000"/>
                          </a:solidFill>
                          <a:effectLst/>
                        </a:rPr>
                        <a:t>Cooperative without cooperative traffic sensors</a:t>
                      </a: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dirty="0">
                          <a:solidFill>
                            <a:srgbClr val="000000"/>
                          </a:solidFill>
                          <a:effectLst/>
                        </a:rPr>
                        <a:t>Piston fixed wing</a:t>
                      </a: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a:solidFill>
                            <a:srgbClr val="000000"/>
                          </a:solidFill>
                          <a:effectLst/>
                        </a:rPr>
                        <a:t>77-98</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a:solidFill>
                            <a:srgbClr val="000000"/>
                          </a:solidFill>
                          <a:effectLst/>
                        </a:rPr>
                        <a:t>-1500/2000</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a:solidFill>
                            <a:srgbClr val="000000"/>
                          </a:solidFill>
                          <a:effectLst/>
                        </a:rPr>
                        <a:t>6</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a:solidFill>
                            <a:srgbClr val="000000"/>
                          </a:solidFill>
                          <a:effectLst/>
                        </a:rPr>
                        <a:t>0.25</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extLst>
                  <a:ext uri="{0D108BD9-81ED-4DB2-BD59-A6C34878D82A}">
                    <a16:rowId xmlns:a16="http://schemas.microsoft.com/office/drawing/2014/main" val="3612090365"/>
                  </a:ext>
                </a:extLst>
              </a:tr>
              <a:tr h="282873">
                <a:tc vMerge="1">
                  <a:txBody>
                    <a:bodyPr/>
                    <a:lstStyle/>
                    <a:p>
                      <a:endParaRPr lang="it-IT"/>
                    </a:p>
                  </a:txBody>
                  <a:tcPr/>
                </a:tc>
                <a:tc vMerge="1">
                  <a:txBody>
                    <a:bodyPr/>
                    <a:lstStyle/>
                    <a:p>
                      <a:endParaRPr lang="it-IT"/>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dirty="0">
                          <a:solidFill>
                            <a:srgbClr val="000000"/>
                          </a:solidFill>
                          <a:effectLst/>
                        </a:rPr>
                        <a:t>Piston rotary wing </a:t>
                      </a: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a:solidFill>
                            <a:srgbClr val="000000"/>
                          </a:solidFill>
                          <a:effectLst/>
                        </a:rPr>
                        <a:t>0-102</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a:solidFill>
                            <a:srgbClr val="000000"/>
                          </a:solidFill>
                          <a:effectLst/>
                        </a:rPr>
                        <a:t>1200/1200</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a:solidFill>
                            <a:srgbClr val="000000"/>
                          </a:solidFill>
                          <a:effectLst/>
                        </a:rPr>
                        <a:t>30</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vMerge="1">
                  <a:txBody>
                    <a:bodyPr/>
                    <a:lstStyle/>
                    <a:p>
                      <a:endParaRPr lang="it-IT"/>
                    </a:p>
                  </a:txBody>
                  <a:tcPr/>
                </a:tc>
                <a:extLst>
                  <a:ext uri="{0D108BD9-81ED-4DB2-BD59-A6C34878D82A}">
                    <a16:rowId xmlns:a16="http://schemas.microsoft.com/office/drawing/2014/main" val="1179537234"/>
                  </a:ext>
                </a:extLst>
              </a:tr>
              <a:tr h="56574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GB" sz="1600" dirty="0">
                          <a:solidFill>
                            <a:schemeClr val="accent5"/>
                          </a:solidFill>
                          <a:effectLst/>
                        </a:rPr>
                        <a:t>2-3</a:t>
                      </a:r>
                      <a:endParaRPr lang="it-IT" sz="16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dirty="0">
                          <a:solidFill>
                            <a:srgbClr val="000000"/>
                          </a:solidFill>
                          <a:effectLst/>
                        </a:rPr>
                        <a:t>Cooperative with cooperative traffic sensors</a:t>
                      </a: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dirty="0">
                          <a:solidFill>
                            <a:srgbClr val="000000"/>
                          </a:solidFill>
                          <a:effectLst/>
                        </a:rPr>
                        <a:t>Turboprop &lt; 15000 Kg (2,3)</a:t>
                      </a: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a:solidFill>
                            <a:srgbClr val="000000"/>
                          </a:solidFill>
                          <a:effectLst/>
                        </a:rPr>
                        <a:t>92-150</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a:solidFill>
                            <a:srgbClr val="000000"/>
                          </a:solidFill>
                          <a:effectLst/>
                        </a:rPr>
                        <a:t>-3700/4200</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a:solidFill>
                            <a:srgbClr val="000000"/>
                          </a:solidFill>
                          <a:effectLst/>
                        </a:rPr>
                        <a:t>6</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a:solidFill>
                            <a:srgbClr val="000000"/>
                          </a:solidFill>
                          <a:effectLst/>
                        </a:rPr>
                        <a:t>0.25</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extLst>
                  <a:ext uri="{0D108BD9-81ED-4DB2-BD59-A6C34878D82A}">
                    <a16:rowId xmlns:a16="http://schemas.microsoft.com/office/drawing/2014/main" val="505239363"/>
                  </a:ext>
                </a:extLst>
              </a:tr>
              <a:tr h="424309">
                <a:tc rowSpan="4">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n-GB" sz="1600" dirty="0">
                          <a:solidFill>
                            <a:schemeClr val="accent5"/>
                          </a:solidFill>
                          <a:effectLst/>
                        </a:rPr>
                        <a:t>4</a:t>
                      </a:r>
                      <a:endParaRPr lang="it-IT" sz="16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solidFill>
                  </a:tcPr>
                </a:tc>
                <a:tc row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a:solidFill>
                            <a:srgbClr val="000000"/>
                          </a:solidFill>
                          <a:effectLst/>
                        </a:rPr>
                        <a:t>Cooperative with ACAS</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dirty="0">
                          <a:solidFill>
                            <a:srgbClr val="000000"/>
                          </a:solidFill>
                          <a:effectLst/>
                        </a:rPr>
                        <a:t>Turboprop &gt; 5700 Kg (3,4)</a:t>
                      </a: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dirty="0">
                          <a:solidFill>
                            <a:srgbClr val="000000"/>
                          </a:solidFill>
                          <a:effectLst/>
                        </a:rPr>
                        <a:t>110-160</a:t>
                      </a: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a:solidFill>
                            <a:srgbClr val="000000"/>
                          </a:solidFill>
                          <a:effectLst/>
                        </a:rPr>
                        <a:t>-3510/3550</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a:solidFill>
                            <a:srgbClr val="000000"/>
                          </a:solidFill>
                          <a:effectLst/>
                        </a:rPr>
                        <a:t>5</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a:solidFill>
                            <a:srgbClr val="000000"/>
                          </a:solidFill>
                          <a:effectLst/>
                        </a:rPr>
                        <a:t>0.15</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extLst>
                  <a:ext uri="{0D108BD9-81ED-4DB2-BD59-A6C34878D82A}">
                    <a16:rowId xmlns:a16="http://schemas.microsoft.com/office/drawing/2014/main" val="2584818186"/>
                  </a:ext>
                </a:extLst>
              </a:tr>
              <a:tr h="424309">
                <a:tc vMerge="1">
                  <a:txBody>
                    <a:bodyPr/>
                    <a:lstStyle/>
                    <a:p>
                      <a:endParaRPr lang="it-IT"/>
                    </a:p>
                  </a:txBody>
                  <a:tcPr/>
                </a:tc>
                <a:tc vMerge="1">
                  <a:txBody>
                    <a:bodyPr/>
                    <a:lstStyle/>
                    <a:p>
                      <a:endParaRPr lang="it-IT"/>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a:solidFill>
                            <a:srgbClr val="000000"/>
                          </a:solidFill>
                          <a:effectLst/>
                        </a:rPr>
                        <a:t>Turbojet (6,7,9)</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dirty="0">
                          <a:solidFill>
                            <a:srgbClr val="000000"/>
                          </a:solidFill>
                          <a:effectLst/>
                        </a:rPr>
                        <a:t>108-210</a:t>
                      </a: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dirty="0">
                          <a:solidFill>
                            <a:srgbClr val="000000"/>
                          </a:solidFill>
                          <a:effectLst/>
                        </a:rPr>
                        <a:t>-4500/4650</a:t>
                      </a: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a:solidFill>
                            <a:srgbClr val="000000"/>
                          </a:solidFill>
                          <a:effectLst/>
                        </a:rPr>
                        <a:t>5</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a:solidFill>
                            <a:srgbClr val="000000"/>
                          </a:solidFill>
                          <a:effectLst/>
                        </a:rPr>
                        <a:t>0.25</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extLst>
                  <a:ext uri="{0D108BD9-81ED-4DB2-BD59-A6C34878D82A}">
                    <a16:rowId xmlns:a16="http://schemas.microsoft.com/office/drawing/2014/main" val="3941231858"/>
                  </a:ext>
                </a:extLst>
              </a:tr>
              <a:tr h="424309">
                <a:tc vMerge="1">
                  <a:txBody>
                    <a:bodyPr/>
                    <a:lstStyle/>
                    <a:p>
                      <a:endParaRPr lang="it-IT"/>
                    </a:p>
                  </a:txBody>
                  <a:tcPr/>
                </a:tc>
                <a:tc vMerge="1">
                  <a:txBody>
                    <a:bodyPr/>
                    <a:lstStyle/>
                    <a:p>
                      <a:endParaRPr lang="it-IT"/>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a:solidFill>
                            <a:srgbClr val="000000"/>
                          </a:solidFill>
                          <a:effectLst/>
                        </a:rPr>
                        <a:t>Turbine rotary wing</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a:solidFill>
                            <a:srgbClr val="000000"/>
                          </a:solidFill>
                          <a:effectLst/>
                        </a:rPr>
                        <a:t>0-155</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dirty="0">
                          <a:solidFill>
                            <a:srgbClr val="000000"/>
                          </a:solidFill>
                          <a:effectLst/>
                        </a:rPr>
                        <a:t>-2000/2000</a:t>
                      </a: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dirty="0">
                          <a:solidFill>
                            <a:srgbClr val="000000"/>
                          </a:solidFill>
                          <a:effectLst/>
                        </a:rPr>
                        <a:t>30</a:t>
                      </a: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dirty="0">
                          <a:solidFill>
                            <a:srgbClr val="000000"/>
                          </a:solidFill>
                          <a:effectLst/>
                        </a:rPr>
                        <a:t>0.25</a:t>
                      </a: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20000"/>
                      </a:srgbClr>
                    </a:solidFill>
                  </a:tcPr>
                </a:tc>
                <a:extLst>
                  <a:ext uri="{0D108BD9-81ED-4DB2-BD59-A6C34878D82A}">
                    <a16:rowId xmlns:a16="http://schemas.microsoft.com/office/drawing/2014/main" val="1766222179"/>
                  </a:ext>
                </a:extLst>
              </a:tr>
              <a:tr h="424309">
                <a:tc vMerge="1">
                  <a:txBody>
                    <a:bodyPr/>
                    <a:lstStyle/>
                    <a:p>
                      <a:endParaRPr lang="it-IT"/>
                    </a:p>
                  </a:txBody>
                  <a:tcPr/>
                </a:tc>
                <a:tc vMerge="1">
                  <a:txBody>
                    <a:bodyPr/>
                    <a:lstStyle/>
                    <a:p>
                      <a:endParaRPr lang="it-IT"/>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dirty="0">
                          <a:solidFill>
                            <a:srgbClr val="000000"/>
                          </a:solidFill>
                          <a:effectLst/>
                        </a:rPr>
                        <a:t>Tilt Rotor</a:t>
                      </a: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a:solidFill>
                            <a:srgbClr val="000000"/>
                          </a:solidFill>
                          <a:effectLst/>
                        </a:rPr>
                        <a:t>0-275</a:t>
                      </a:r>
                      <a:endParaRPr lang="it-IT"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Aft>
                          <a:spcPts val="0"/>
                        </a:spcAft>
                      </a:pPr>
                      <a:r>
                        <a:rPr lang="en-GB" sz="1600" dirty="0">
                          <a:solidFill>
                            <a:srgbClr val="000000"/>
                          </a:solidFill>
                          <a:effectLst/>
                        </a:rPr>
                        <a:t>-4100/4100</a:t>
                      </a:r>
                      <a:endParaRPr lang="it-I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860" marR="5786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88C7">
                        <a:tint val="40000"/>
                      </a:srgbClr>
                    </a:solidFill>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2061047686"/>
                  </a:ext>
                </a:extLst>
              </a:tr>
            </a:tbl>
          </a:graphicData>
        </a:graphic>
      </p:graphicFrame>
      <p:sp>
        <p:nvSpPr>
          <p:cNvPr id="8" name="Titel 4">
            <a:extLst>
              <a:ext uri="{FF2B5EF4-FFF2-40B4-BE49-F238E27FC236}">
                <a16:creationId xmlns:a16="http://schemas.microsoft.com/office/drawing/2014/main" id="{82DBA5DA-A9BA-4EFD-9578-57C560C83DFE}"/>
              </a:ext>
            </a:extLst>
          </p:cNvPr>
          <p:cNvSpPr txBox="1">
            <a:spLocks/>
          </p:cNvSpPr>
          <p:nvPr/>
        </p:nvSpPr>
        <p:spPr>
          <a:xfrm>
            <a:off x="272476" y="251492"/>
            <a:ext cx="8183563" cy="63517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1" u="none" strike="noStrike" kern="1200" cap="none" spc="0" normalizeH="0" baseline="0" noProof="0" dirty="0">
                <a:ln>
                  <a:noFill/>
                </a:ln>
                <a:solidFill>
                  <a:srgbClr val="4E88C7"/>
                </a:solidFill>
                <a:effectLst/>
                <a:uLnTx/>
                <a:uFillTx/>
                <a:latin typeface="Calibri"/>
                <a:ea typeface="+mj-ea"/>
                <a:cs typeface="Calibri"/>
              </a:rPr>
              <a:t>Operational Scenario</a:t>
            </a:r>
          </a:p>
        </p:txBody>
      </p:sp>
      <p:sp>
        <p:nvSpPr>
          <p:cNvPr id="9" name="Rettangolo 8">
            <a:extLst>
              <a:ext uri="{FF2B5EF4-FFF2-40B4-BE49-F238E27FC236}">
                <a16:creationId xmlns:a16="http://schemas.microsoft.com/office/drawing/2014/main" id="{12D22AF6-6467-42E9-A95C-AE4ADFB47E3C}"/>
              </a:ext>
            </a:extLst>
          </p:cNvPr>
          <p:cNvSpPr/>
          <p:nvPr/>
        </p:nvSpPr>
        <p:spPr>
          <a:xfrm>
            <a:off x="272476" y="789715"/>
            <a:ext cx="4883388" cy="461665"/>
          </a:xfrm>
          <a:prstGeom prst="rect">
            <a:avLst/>
          </a:prstGeom>
        </p:spPr>
        <p:txBody>
          <a:bodyPr wrap="none">
            <a:spAutoFit/>
          </a:bodyPr>
          <a:lstStyle/>
          <a:p>
            <a:pPr algn="just" defTabSz="457200"/>
            <a:r>
              <a:rPr lang="en-GB" sz="2400" b="1" u="sng" dirty="0">
                <a:solidFill>
                  <a:srgbClr val="05225B">
                    <a:lumMod val="90000"/>
                    <a:lumOff val="10000"/>
                  </a:srgbClr>
                </a:solidFill>
                <a:cs typeface="Calibri"/>
              </a:rPr>
              <a:t>INTRUDER AIRCRAFT PERFORMANCE</a:t>
            </a:r>
          </a:p>
        </p:txBody>
      </p:sp>
    </p:spTree>
    <p:extLst>
      <p:ext uri="{BB962C8B-B14F-4D97-AF65-F5344CB8AC3E}">
        <p14:creationId xmlns:p14="http://schemas.microsoft.com/office/powerpoint/2010/main" val="627296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6</a:t>
            </a:fld>
            <a:endParaRPr lang="fr-FR"/>
          </a:p>
        </p:txBody>
      </p:sp>
      <p:sp>
        <p:nvSpPr>
          <p:cNvPr id="7" name="Rettangolo con angoli arrotondati 3">
            <a:extLst>
              <a:ext uri="{FF2B5EF4-FFF2-40B4-BE49-F238E27FC236}">
                <a16:creationId xmlns:a16="http://schemas.microsoft.com/office/drawing/2014/main" id="{4E4A65E1-7077-4EBF-8F7A-FCF62F664AA6}"/>
              </a:ext>
            </a:extLst>
          </p:cNvPr>
          <p:cNvSpPr/>
          <p:nvPr/>
        </p:nvSpPr>
        <p:spPr>
          <a:xfrm>
            <a:off x="457201" y="1343878"/>
            <a:ext cx="3666060" cy="1440160"/>
          </a:xfrm>
          <a:prstGeom prst="roundRect">
            <a:avLst/>
          </a:prstGeom>
          <a:solidFill>
            <a:sysClr val="window" lastClr="FFFFFF"/>
          </a:solidFill>
          <a:ln w="25400" cap="flat" cmpd="sng" algn="ctr">
            <a:solidFill>
              <a:srgbClr val="9BBB59"/>
            </a:solidFill>
            <a:prstDash val="dash"/>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a:ln>
                  <a:noFill/>
                </a:ln>
                <a:solidFill>
                  <a:srgbClr val="073182"/>
                </a:solidFill>
                <a:effectLst/>
                <a:uLnTx/>
                <a:uFillTx/>
              </a:rPr>
              <a:t>ENCOUNTER TYPE</a:t>
            </a:r>
          </a:p>
        </p:txBody>
      </p:sp>
      <p:sp>
        <p:nvSpPr>
          <p:cNvPr id="8" name="Rettangolo con angoli arrotondati 4">
            <a:extLst>
              <a:ext uri="{FF2B5EF4-FFF2-40B4-BE49-F238E27FC236}">
                <a16:creationId xmlns:a16="http://schemas.microsoft.com/office/drawing/2014/main" id="{27656E30-77F8-4D11-B0AA-1688BF82FD38}"/>
              </a:ext>
            </a:extLst>
          </p:cNvPr>
          <p:cNvSpPr/>
          <p:nvPr/>
        </p:nvSpPr>
        <p:spPr>
          <a:xfrm>
            <a:off x="522861" y="1820739"/>
            <a:ext cx="1517063" cy="792088"/>
          </a:xfrm>
          <a:prstGeom prst="roundRect">
            <a:avLst/>
          </a:prstGeom>
          <a:solidFill>
            <a:sysClr val="window" lastClr="FFFFFF"/>
          </a:solidFill>
          <a:ln w="254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prstClr val="black"/>
                </a:solidFill>
                <a:effectLst/>
                <a:uLnTx/>
                <a:uFillTx/>
              </a:rPr>
              <a:t>Conflict </a:t>
            </a:r>
            <a:r>
              <a:rPr kumimoji="0" lang="it-IT" sz="1800" b="0" i="0" u="none" strike="noStrike" kern="0" cap="none" spc="0" normalizeH="0" baseline="0" noProof="0" dirty="0" err="1">
                <a:ln>
                  <a:noFill/>
                </a:ln>
                <a:solidFill>
                  <a:prstClr val="black"/>
                </a:solidFill>
                <a:effectLst/>
                <a:uLnTx/>
                <a:uFillTx/>
              </a:rPr>
              <a:t>Geometry</a:t>
            </a:r>
            <a:endParaRPr kumimoji="0" lang="it-IT" sz="1800" b="0" i="0" u="none" strike="noStrike" kern="0" cap="none" spc="0" normalizeH="0" baseline="0" noProof="0" dirty="0">
              <a:ln>
                <a:noFill/>
              </a:ln>
              <a:solidFill>
                <a:prstClr val="black"/>
              </a:solidFill>
              <a:effectLst/>
              <a:uLnTx/>
              <a:uFillTx/>
            </a:endParaRPr>
          </a:p>
        </p:txBody>
      </p:sp>
      <p:sp>
        <p:nvSpPr>
          <p:cNvPr id="9" name="Rettangolo con angoli arrotondati 5">
            <a:extLst>
              <a:ext uri="{FF2B5EF4-FFF2-40B4-BE49-F238E27FC236}">
                <a16:creationId xmlns:a16="http://schemas.microsoft.com/office/drawing/2014/main" id="{6D53E983-971E-4316-96DC-500500399DB3}"/>
              </a:ext>
            </a:extLst>
          </p:cNvPr>
          <p:cNvSpPr/>
          <p:nvPr/>
        </p:nvSpPr>
        <p:spPr>
          <a:xfrm>
            <a:off x="2107037" y="1817034"/>
            <a:ext cx="1940776" cy="792088"/>
          </a:xfrm>
          <a:prstGeom prst="roundRect">
            <a:avLst/>
          </a:prstGeom>
          <a:solidFill>
            <a:sysClr val="window" lastClr="FFFFFF"/>
          </a:solidFill>
          <a:ln w="254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prstClr val="black"/>
                </a:solidFill>
                <a:effectLst/>
                <a:uLnTx/>
                <a:uFillTx/>
              </a:rPr>
              <a:t>Complexity of the Encounter</a:t>
            </a:r>
          </a:p>
        </p:txBody>
      </p:sp>
      <p:pic>
        <p:nvPicPr>
          <p:cNvPr id="11" name="Immagine 7">
            <a:extLst>
              <a:ext uri="{FF2B5EF4-FFF2-40B4-BE49-F238E27FC236}">
                <a16:creationId xmlns:a16="http://schemas.microsoft.com/office/drawing/2014/main" id="{AECA1698-CC0B-4FB9-AE7C-3267727D02BB}"/>
              </a:ext>
            </a:extLst>
          </p:cNvPr>
          <p:cNvPicPr>
            <a:picLocks noChangeAspect="1"/>
          </p:cNvPicPr>
          <p:nvPr/>
        </p:nvPicPr>
        <p:blipFill rotWithShape="1">
          <a:blip r:embed="rId2"/>
          <a:srcRect l="1980" t="10786" r="49483" b="24503"/>
          <a:stretch/>
        </p:blipFill>
        <p:spPr>
          <a:xfrm>
            <a:off x="4648568" y="2094871"/>
            <a:ext cx="3420173" cy="2930216"/>
          </a:xfrm>
          <a:prstGeom prst="rect">
            <a:avLst/>
          </a:prstGeom>
        </p:spPr>
      </p:pic>
      <p:sp>
        <p:nvSpPr>
          <p:cNvPr id="12" name="CasellaDiTesto 8">
            <a:extLst>
              <a:ext uri="{FF2B5EF4-FFF2-40B4-BE49-F238E27FC236}">
                <a16:creationId xmlns:a16="http://schemas.microsoft.com/office/drawing/2014/main" id="{25D337ED-0836-4D02-BE5D-1A3D2E598423}"/>
              </a:ext>
            </a:extLst>
          </p:cNvPr>
          <p:cNvSpPr txBox="1"/>
          <p:nvPr/>
        </p:nvSpPr>
        <p:spPr>
          <a:xfrm>
            <a:off x="372497" y="2788300"/>
            <a:ext cx="8735750" cy="3170099"/>
          </a:xfrm>
          <a:prstGeom prst="rect">
            <a:avLst/>
          </a:prstGeom>
          <a:noFill/>
        </p:spPr>
        <p:txBody>
          <a:bodyPr wrap="square" rtlCol="0">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it-IT" sz="2000" b="1" i="0" u="none" strike="noStrike" kern="0" cap="none" spc="0" normalizeH="0" baseline="0" noProof="0" dirty="0">
                <a:ln>
                  <a:noFill/>
                </a:ln>
                <a:solidFill>
                  <a:srgbClr val="073182"/>
                </a:solidFill>
                <a:effectLst/>
                <a:uLnTx/>
                <a:uFillTx/>
              </a:rPr>
              <a:t>Conflict </a:t>
            </a:r>
            <a:r>
              <a:rPr kumimoji="0" lang="it-IT" sz="2000" b="1" i="0" u="none" strike="noStrike" kern="0" cap="none" spc="0" normalizeH="0" baseline="0" noProof="0" dirty="0" err="1">
                <a:ln>
                  <a:noFill/>
                </a:ln>
                <a:solidFill>
                  <a:srgbClr val="073182"/>
                </a:solidFill>
                <a:effectLst/>
                <a:uLnTx/>
                <a:uFillTx/>
              </a:rPr>
              <a:t>Geometry</a:t>
            </a:r>
            <a:r>
              <a:rPr kumimoji="0" lang="it-IT" sz="2000" b="1" i="0" u="none" strike="noStrike" kern="0" cap="none" spc="0" normalizeH="0" baseline="0" noProof="0" dirty="0">
                <a:ln>
                  <a:noFill/>
                </a:ln>
                <a:solidFill>
                  <a:srgbClr val="073182"/>
                </a:solidFill>
                <a:effectLst/>
                <a:uLnTx/>
                <a:uFillTx/>
              </a:rPr>
              <a:t> (w.r.t. Ownship)</a:t>
            </a:r>
            <a:r>
              <a:rPr kumimoji="0" lang="it-IT" sz="2000" b="0" i="0" u="none" strike="noStrike" kern="0" cap="none" spc="0" normalizeH="0" baseline="0" noProof="0" dirty="0">
                <a:ln>
                  <a:noFill/>
                </a:ln>
                <a:solidFill>
                  <a:srgbClr val="073182"/>
                </a:solidFill>
                <a:effectLst/>
                <a:uLnTx/>
                <a:uFillTx/>
              </a:rPr>
              <a:t>:</a:t>
            </a:r>
          </a:p>
          <a:p>
            <a:pPr marL="342900" marR="0" lvl="0" indent="-342900" algn="just"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000" b="0" i="0" u="none" strike="noStrike" kern="0" cap="none" spc="0" normalizeH="0" baseline="0" noProof="0" dirty="0">
                <a:ln>
                  <a:noFill/>
                </a:ln>
                <a:solidFill>
                  <a:srgbClr val="073182"/>
                </a:solidFill>
                <a:effectLst/>
                <a:uLnTx/>
                <a:uFillTx/>
              </a:rPr>
              <a:t>Head On (level </a:t>
            </a:r>
            <a:r>
              <a:rPr kumimoji="0" lang="it-IT" sz="2000" b="0" i="0" u="none" strike="noStrike" kern="0" cap="none" spc="0" normalizeH="0" baseline="0" noProof="0" dirty="0" err="1">
                <a:ln>
                  <a:noFill/>
                </a:ln>
                <a:solidFill>
                  <a:srgbClr val="073182"/>
                </a:solidFill>
                <a:effectLst/>
                <a:uLnTx/>
                <a:uFillTx/>
              </a:rPr>
              <a:t>flight</a:t>
            </a:r>
            <a:r>
              <a:rPr kumimoji="0" lang="it-IT" sz="2000" b="0" i="0" u="none" strike="noStrike" kern="0" cap="none" spc="0" normalizeH="0" baseline="0" noProof="0" dirty="0">
                <a:ln>
                  <a:noFill/>
                </a:ln>
                <a:solidFill>
                  <a:srgbClr val="073182"/>
                </a:solidFill>
                <a:effectLst/>
                <a:uLnTx/>
                <a:uFillTx/>
              </a:rPr>
              <a:t> and climbing)</a:t>
            </a:r>
          </a:p>
          <a:p>
            <a:pPr marL="342900" marR="0" lvl="0" indent="-342900" algn="just"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000" b="0" i="0" u="none" strike="noStrike" kern="0" cap="none" spc="0" normalizeH="0" baseline="0" noProof="0" dirty="0">
                <a:ln>
                  <a:noFill/>
                </a:ln>
                <a:solidFill>
                  <a:srgbClr val="073182"/>
                </a:solidFill>
                <a:effectLst/>
                <a:uLnTx/>
                <a:uFillTx/>
              </a:rPr>
              <a:t>Lateral with Right of Way</a:t>
            </a:r>
          </a:p>
          <a:p>
            <a:pPr marL="342900" marR="0" lvl="0" indent="-342900" algn="just"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000" b="0" i="0" u="none" strike="noStrike" kern="0" cap="none" spc="0" normalizeH="0" baseline="0" noProof="0" dirty="0">
                <a:ln>
                  <a:noFill/>
                </a:ln>
                <a:solidFill>
                  <a:srgbClr val="073182"/>
                </a:solidFill>
                <a:effectLst/>
                <a:uLnTx/>
                <a:uFillTx/>
              </a:rPr>
              <a:t>Lateral without Right of Way</a:t>
            </a:r>
          </a:p>
          <a:p>
            <a:pPr marL="342900" marR="0" lvl="0" indent="-342900" algn="just"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000" b="0" i="0" u="none" strike="noStrike" kern="0" cap="none" spc="0" normalizeH="0" baseline="0" noProof="0" dirty="0" err="1">
                <a:ln>
                  <a:noFill/>
                </a:ln>
                <a:solidFill>
                  <a:srgbClr val="073182"/>
                </a:solidFill>
                <a:effectLst/>
                <a:uLnTx/>
                <a:uFillTx/>
              </a:rPr>
              <a:t>Overtaking</a:t>
            </a:r>
            <a:r>
              <a:rPr kumimoji="0" lang="it-IT" sz="2000" b="0" i="0" u="none" strike="noStrike" kern="0" cap="none" spc="0" normalizeH="0" baseline="0" noProof="0" dirty="0">
                <a:ln>
                  <a:noFill/>
                </a:ln>
                <a:solidFill>
                  <a:srgbClr val="073182"/>
                </a:solidFill>
                <a:effectLst/>
                <a:uLnTx/>
                <a:uFillTx/>
              </a:rPr>
              <a:t>  </a:t>
            </a:r>
            <a:endParaRPr kumimoji="0" lang="it-IT" sz="2000" b="1" i="0" u="none" strike="noStrike" kern="0" cap="none" spc="0" normalizeH="0" baseline="0" noProof="0" dirty="0">
              <a:ln>
                <a:noFill/>
              </a:ln>
              <a:solidFill>
                <a:prstClr val="black"/>
              </a:solidFill>
              <a:effectLst/>
              <a:uLnTx/>
              <a:uFillTx/>
            </a:endParaRP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it-IT" sz="2000" b="1" i="0" u="none" strike="noStrike" kern="0" cap="none" spc="0" normalizeH="0" baseline="0" noProof="0" dirty="0">
              <a:ln>
                <a:noFill/>
              </a:ln>
              <a:solidFill>
                <a:prstClr val="black"/>
              </a:solidFill>
              <a:effectLst/>
              <a:uLnTx/>
              <a:uFillTx/>
            </a:endParaRPr>
          </a:p>
          <a:p>
            <a:pPr marL="0" marR="0" lvl="0" indent="0" algn="just" defTabSz="457200" eaLnBrk="1" fontAlgn="auto" latinLnBrk="0" hangingPunct="1">
              <a:lnSpc>
                <a:spcPct val="100000"/>
              </a:lnSpc>
              <a:spcBef>
                <a:spcPts val="0"/>
              </a:spcBef>
              <a:spcAft>
                <a:spcPts val="0"/>
              </a:spcAft>
              <a:buClrTx/>
              <a:buSzTx/>
              <a:buFontTx/>
              <a:buNone/>
              <a:tabLst/>
              <a:defRPr/>
            </a:pPr>
            <a:r>
              <a:rPr kumimoji="0" lang="it-IT" sz="2000" b="1" i="0" u="none" strike="noStrike" kern="0" cap="none" spc="0" normalizeH="0" baseline="0" noProof="0" dirty="0" err="1">
                <a:ln>
                  <a:noFill/>
                </a:ln>
                <a:solidFill>
                  <a:srgbClr val="073182"/>
                </a:solidFill>
                <a:effectLst/>
                <a:uLnTx/>
                <a:uFillTx/>
              </a:rPr>
              <a:t>Complexity</a:t>
            </a:r>
            <a:r>
              <a:rPr kumimoji="0" lang="it-IT" sz="2000" b="1" i="0" u="none" strike="noStrike" kern="0" cap="none" spc="0" normalizeH="0" baseline="0" noProof="0" dirty="0">
                <a:ln>
                  <a:noFill/>
                </a:ln>
                <a:solidFill>
                  <a:srgbClr val="073182"/>
                </a:solidFill>
                <a:effectLst/>
                <a:uLnTx/>
                <a:uFillTx/>
              </a:rPr>
              <a:t> </a:t>
            </a:r>
            <a:r>
              <a:rPr kumimoji="0" lang="it-IT" sz="2000" b="0" i="0" u="none" strike="noStrike" kern="0" cap="none" spc="0" normalizeH="0" baseline="0" noProof="0" dirty="0">
                <a:ln>
                  <a:noFill/>
                </a:ln>
                <a:solidFill>
                  <a:srgbClr val="073182"/>
                </a:solidFill>
                <a:effectLst/>
                <a:uLnTx/>
                <a:uFillTx/>
              </a:rPr>
              <a:t>of the </a:t>
            </a:r>
            <a:r>
              <a:rPr kumimoji="0" lang="it-IT" sz="2000" b="0" i="0" u="none" strike="noStrike" kern="0" cap="none" spc="0" normalizeH="0" baseline="0" noProof="0" dirty="0" err="1">
                <a:ln>
                  <a:noFill/>
                </a:ln>
                <a:solidFill>
                  <a:srgbClr val="073182"/>
                </a:solidFill>
                <a:effectLst/>
                <a:uLnTx/>
                <a:uFillTx/>
              </a:rPr>
              <a:t>encounter</a:t>
            </a:r>
            <a:r>
              <a:rPr kumimoji="0" lang="it-IT" sz="2000" b="1" i="0" u="none" strike="noStrike" kern="0" cap="none" spc="0" normalizeH="0" baseline="0" noProof="0" dirty="0">
                <a:ln>
                  <a:noFill/>
                </a:ln>
                <a:solidFill>
                  <a:srgbClr val="073182"/>
                </a:solidFill>
                <a:effectLst/>
                <a:uLnTx/>
                <a:uFillTx/>
              </a:rPr>
              <a:t>: </a:t>
            </a:r>
            <a:endParaRPr kumimoji="0" lang="it-IT" sz="2000" b="0" i="0" u="none" strike="noStrike" kern="0" cap="none" spc="0" normalizeH="0" baseline="0" noProof="0" dirty="0">
              <a:ln>
                <a:noFill/>
              </a:ln>
              <a:solidFill>
                <a:srgbClr val="073182"/>
              </a:solidFill>
              <a:effectLst/>
              <a:uLnTx/>
              <a:uFillTx/>
            </a:endParaRPr>
          </a:p>
          <a:p>
            <a:pPr marL="342900" marR="0" lvl="0" indent="-342900" algn="just"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000" b="1" i="0" u="none" strike="noStrike" kern="0" cap="none" spc="0" normalizeH="0" baseline="0" noProof="0" dirty="0">
                <a:ln>
                  <a:noFill/>
                </a:ln>
                <a:solidFill>
                  <a:srgbClr val="073182"/>
                </a:solidFill>
                <a:effectLst/>
                <a:uLnTx/>
                <a:uFillTx/>
              </a:rPr>
              <a:t>Simple </a:t>
            </a:r>
            <a:r>
              <a:rPr kumimoji="0" lang="it-IT" sz="2000" b="1" i="0" u="none" strike="noStrike" kern="0" cap="none" spc="0" normalizeH="0" baseline="0" noProof="0" dirty="0" err="1">
                <a:ln>
                  <a:noFill/>
                </a:ln>
                <a:solidFill>
                  <a:srgbClr val="073182"/>
                </a:solidFill>
                <a:effectLst/>
                <a:uLnTx/>
                <a:uFillTx/>
              </a:rPr>
              <a:t>Pair</a:t>
            </a:r>
            <a:r>
              <a:rPr kumimoji="0" lang="it-IT" sz="2000" b="1" i="0" u="none" strike="noStrike" kern="0" cap="none" spc="0" normalizeH="0" baseline="0" noProof="0" dirty="0">
                <a:ln>
                  <a:noFill/>
                </a:ln>
                <a:solidFill>
                  <a:srgbClr val="073182"/>
                </a:solidFill>
                <a:effectLst/>
                <a:uLnTx/>
                <a:uFillTx/>
              </a:rPr>
              <a:t> </a:t>
            </a:r>
            <a:r>
              <a:rPr kumimoji="0" lang="it-IT" sz="2000" b="1" i="0" u="none" strike="noStrike" kern="0" cap="none" spc="0" normalizeH="0" baseline="0" noProof="0" dirty="0" err="1">
                <a:ln>
                  <a:noFill/>
                </a:ln>
                <a:solidFill>
                  <a:srgbClr val="073182"/>
                </a:solidFill>
                <a:effectLst/>
                <a:uLnTx/>
                <a:uFillTx/>
              </a:rPr>
              <a:t>Wise</a:t>
            </a:r>
            <a:r>
              <a:rPr kumimoji="0" lang="it-IT" sz="2000" b="1" i="0" u="none" strike="noStrike" kern="0" cap="none" spc="0" normalizeH="0" baseline="0" noProof="0" dirty="0">
                <a:ln>
                  <a:noFill/>
                </a:ln>
                <a:solidFill>
                  <a:srgbClr val="073182"/>
                </a:solidFill>
                <a:effectLst/>
                <a:uLnTx/>
                <a:uFillTx/>
              </a:rPr>
              <a:t>: </a:t>
            </a:r>
            <a:r>
              <a:rPr kumimoji="0" lang="it-IT" sz="2000" b="0" i="0" u="none" strike="noStrike" kern="0" cap="none" spc="0" normalizeH="0" baseline="0" noProof="0" dirty="0">
                <a:ln>
                  <a:noFill/>
                </a:ln>
                <a:solidFill>
                  <a:srgbClr val="073182"/>
                </a:solidFill>
                <a:effectLst/>
                <a:uLnTx/>
                <a:uFillTx/>
              </a:rPr>
              <a:t>Straight </a:t>
            </a:r>
            <a:r>
              <a:rPr kumimoji="0" lang="it-IT" sz="2000" b="0" i="0" u="none" strike="noStrike" kern="0" cap="none" spc="0" normalizeH="0" baseline="0" noProof="0" dirty="0" err="1">
                <a:ln>
                  <a:noFill/>
                </a:ln>
                <a:solidFill>
                  <a:srgbClr val="073182"/>
                </a:solidFill>
                <a:effectLst/>
                <a:uLnTx/>
                <a:uFillTx/>
              </a:rPr>
              <a:t>Trajectories</a:t>
            </a:r>
            <a:endParaRPr kumimoji="0" lang="it-IT" sz="2000" b="0" i="0" u="none" strike="noStrike" kern="0" cap="none" spc="0" normalizeH="0" baseline="0" noProof="0" dirty="0">
              <a:ln>
                <a:noFill/>
              </a:ln>
              <a:solidFill>
                <a:srgbClr val="073182"/>
              </a:solidFill>
              <a:effectLst/>
              <a:uLnTx/>
              <a:uFillTx/>
            </a:endParaRPr>
          </a:p>
          <a:p>
            <a:pPr marL="342900" marR="0" lvl="0" indent="-342900" algn="just"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000" b="1" i="0" u="none" strike="noStrike" kern="0" cap="none" spc="0" normalizeH="0" baseline="0" noProof="0" dirty="0">
                <a:ln>
                  <a:noFill/>
                </a:ln>
                <a:solidFill>
                  <a:srgbClr val="073182"/>
                </a:solidFill>
                <a:effectLst/>
                <a:uLnTx/>
                <a:uFillTx/>
              </a:rPr>
              <a:t>Special </a:t>
            </a:r>
            <a:r>
              <a:rPr kumimoji="0" lang="it-IT" sz="2000" b="1" i="0" u="none" strike="noStrike" kern="0" cap="none" spc="0" normalizeH="0" baseline="0" noProof="0" dirty="0" err="1">
                <a:ln>
                  <a:noFill/>
                </a:ln>
                <a:solidFill>
                  <a:srgbClr val="073182"/>
                </a:solidFill>
                <a:effectLst/>
                <a:uLnTx/>
                <a:uFillTx/>
              </a:rPr>
              <a:t>Maneuvers</a:t>
            </a:r>
            <a:r>
              <a:rPr kumimoji="0" lang="it-IT" sz="2000" b="0" i="0" u="none" strike="noStrike" kern="0" cap="none" spc="0" normalizeH="0" baseline="0" noProof="0" dirty="0">
                <a:ln>
                  <a:noFill/>
                </a:ln>
                <a:solidFill>
                  <a:srgbClr val="073182"/>
                </a:solidFill>
                <a:effectLst/>
                <a:uLnTx/>
                <a:uFillTx/>
              </a:rPr>
              <a:t>: CAFE’ </a:t>
            </a:r>
            <a:r>
              <a:rPr kumimoji="0" lang="it-IT" sz="2000" b="0" i="0" u="none" strike="noStrike" kern="0" cap="none" spc="0" normalizeH="0" baseline="0" noProof="0" dirty="0" err="1">
                <a:ln>
                  <a:noFill/>
                </a:ln>
                <a:solidFill>
                  <a:srgbClr val="073182"/>
                </a:solidFill>
                <a:effectLst/>
                <a:uLnTx/>
                <a:uFillTx/>
              </a:rPr>
              <a:t>trajectories</a:t>
            </a:r>
            <a:r>
              <a:rPr kumimoji="0" lang="it-IT" sz="2000" b="0" i="0" u="none" strike="noStrike" kern="0" cap="none" spc="0" normalizeH="0" baseline="0" noProof="0" dirty="0">
                <a:ln>
                  <a:noFill/>
                </a:ln>
                <a:solidFill>
                  <a:srgbClr val="073182"/>
                </a:solidFill>
                <a:effectLst/>
                <a:uLnTx/>
                <a:uFillTx/>
              </a:rPr>
              <a:t>; RTCA DO 365A </a:t>
            </a:r>
            <a:r>
              <a:rPr kumimoji="0" lang="it-IT" sz="2000" b="0" i="0" u="none" strike="noStrike" kern="0" cap="none" spc="0" normalizeH="0" baseline="0" noProof="0" dirty="0" err="1">
                <a:ln>
                  <a:noFill/>
                </a:ln>
                <a:solidFill>
                  <a:srgbClr val="073182"/>
                </a:solidFill>
                <a:effectLst/>
                <a:uLnTx/>
                <a:uFillTx/>
              </a:rPr>
              <a:t>trajectories</a:t>
            </a:r>
            <a:r>
              <a:rPr kumimoji="0" lang="it-IT" sz="2000" b="0" i="0" u="none" strike="noStrike" kern="0" cap="none" spc="0" normalizeH="0" baseline="0" noProof="0" dirty="0">
                <a:ln>
                  <a:noFill/>
                </a:ln>
                <a:solidFill>
                  <a:srgbClr val="073182"/>
                </a:solidFill>
                <a:effectLst/>
                <a:uLnTx/>
                <a:uFillTx/>
              </a:rPr>
              <a:t>;</a:t>
            </a:r>
          </a:p>
          <a:p>
            <a:pPr marL="342900" marR="0" lvl="0" indent="-342900" algn="just"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000" b="1" i="0" u="none" strike="noStrike" kern="0" cap="none" spc="0" normalizeH="0" baseline="0" noProof="0" dirty="0">
                <a:ln>
                  <a:noFill/>
                </a:ln>
                <a:solidFill>
                  <a:srgbClr val="073182"/>
                </a:solidFill>
                <a:effectLst/>
                <a:uLnTx/>
                <a:uFillTx/>
              </a:rPr>
              <a:t>Multi-</a:t>
            </a:r>
            <a:r>
              <a:rPr kumimoji="0" lang="it-IT" sz="2000" b="1" i="0" u="none" strike="noStrike" kern="0" cap="none" spc="0" normalizeH="0" baseline="0" noProof="0" dirty="0" err="1">
                <a:ln>
                  <a:noFill/>
                </a:ln>
                <a:solidFill>
                  <a:srgbClr val="073182"/>
                </a:solidFill>
                <a:effectLst/>
                <a:uLnTx/>
                <a:uFillTx/>
              </a:rPr>
              <a:t>intruders</a:t>
            </a:r>
            <a:r>
              <a:rPr kumimoji="0" lang="it-IT" sz="2000" b="1" i="0" u="none" strike="noStrike" kern="0" cap="none" spc="0" normalizeH="0" baseline="0" noProof="0" dirty="0">
                <a:ln>
                  <a:noFill/>
                </a:ln>
                <a:solidFill>
                  <a:srgbClr val="073182"/>
                </a:solidFill>
                <a:effectLst/>
                <a:uLnTx/>
                <a:uFillTx/>
              </a:rPr>
              <a:t> </a:t>
            </a:r>
          </a:p>
        </p:txBody>
      </p:sp>
      <p:pic>
        <p:nvPicPr>
          <p:cNvPr id="13" name="Immagine 7">
            <a:extLst>
              <a:ext uri="{FF2B5EF4-FFF2-40B4-BE49-F238E27FC236}">
                <a16:creationId xmlns:a16="http://schemas.microsoft.com/office/drawing/2014/main" id="{57675824-3ADD-4C2A-B704-D55899025D63}"/>
              </a:ext>
            </a:extLst>
          </p:cNvPr>
          <p:cNvPicPr>
            <a:picLocks noChangeAspect="1"/>
          </p:cNvPicPr>
          <p:nvPr/>
        </p:nvPicPr>
        <p:blipFill rotWithShape="1">
          <a:blip r:embed="rId2"/>
          <a:srcRect l="50008" t="10786" b="24503"/>
          <a:stretch/>
        </p:blipFill>
        <p:spPr>
          <a:xfrm>
            <a:off x="8473457" y="2356947"/>
            <a:ext cx="3195682" cy="2658243"/>
          </a:xfrm>
          <a:prstGeom prst="rect">
            <a:avLst/>
          </a:prstGeom>
        </p:spPr>
      </p:pic>
      <p:sp>
        <p:nvSpPr>
          <p:cNvPr id="14" name="Titel 4">
            <a:extLst>
              <a:ext uri="{FF2B5EF4-FFF2-40B4-BE49-F238E27FC236}">
                <a16:creationId xmlns:a16="http://schemas.microsoft.com/office/drawing/2014/main" id="{6281DD63-2582-4F4E-B408-7363876A17D3}"/>
              </a:ext>
            </a:extLst>
          </p:cNvPr>
          <p:cNvSpPr txBox="1">
            <a:spLocks/>
          </p:cNvSpPr>
          <p:nvPr/>
        </p:nvSpPr>
        <p:spPr>
          <a:xfrm>
            <a:off x="265329" y="286885"/>
            <a:ext cx="8183563" cy="635171"/>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1" u="none" strike="noStrike" kern="1200" cap="none" spc="0" normalizeH="0" baseline="0" noProof="0" dirty="0">
                <a:ln>
                  <a:noFill/>
                </a:ln>
                <a:solidFill>
                  <a:srgbClr val="4E88C7"/>
                </a:solidFill>
                <a:effectLst/>
                <a:uLnTx/>
                <a:uFillTx/>
                <a:latin typeface="Calibri"/>
                <a:ea typeface="+mj-ea"/>
                <a:cs typeface="Calibri"/>
              </a:rPr>
              <a:t>Operational Scenario</a:t>
            </a:r>
          </a:p>
        </p:txBody>
      </p:sp>
      <p:sp>
        <p:nvSpPr>
          <p:cNvPr id="15" name="Rettangolo 14">
            <a:extLst>
              <a:ext uri="{FF2B5EF4-FFF2-40B4-BE49-F238E27FC236}">
                <a16:creationId xmlns:a16="http://schemas.microsoft.com/office/drawing/2014/main" id="{CD757B5D-5C91-4834-91A4-CCEE4AE05779}"/>
              </a:ext>
            </a:extLst>
          </p:cNvPr>
          <p:cNvSpPr/>
          <p:nvPr/>
        </p:nvSpPr>
        <p:spPr>
          <a:xfrm>
            <a:off x="457201" y="750623"/>
            <a:ext cx="2623988" cy="461665"/>
          </a:xfrm>
          <a:prstGeom prst="rect">
            <a:avLst/>
          </a:prstGeom>
        </p:spPr>
        <p:txBody>
          <a:bodyPr wrap="none">
            <a:spAutoFit/>
          </a:bodyPr>
          <a:lstStyle/>
          <a:p>
            <a:pPr algn="just" defTabSz="457200"/>
            <a:r>
              <a:rPr lang="en-GB" sz="2400" b="1" u="sng" dirty="0">
                <a:solidFill>
                  <a:srgbClr val="05225B">
                    <a:lumMod val="90000"/>
                    <a:lumOff val="10000"/>
                  </a:srgbClr>
                </a:solidFill>
                <a:cs typeface="Calibri"/>
              </a:rPr>
              <a:t>ENCOUNTER TYPES</a:t>
            </a:r>
          </a:p>
        </p:txBody>
      </p:sp>
      <p:sp>
        <p:nvSpPr>
          <p:cNvPr id="2" name="Rettangolo 1">
            <a:extLst>
              <a:ext uri="{FF2B5EF4-FFF2-40B4-BE49-F238E27FC236}">
                <a16:creationId xmlns:a16="http://schemas.microsoft.com/office/drawing/2014/main" id="{92C967E7-81B2-4E86-9BE7-C79AC8773A29}"/>
              </a:ext>
            </a:extLst>
          </p:cNvPr>
          <p:cNvSpPr/>
          <p:nvPr/>
        </p:nvSpPr>
        <p:spPr>
          <a:xfrm>
            <a:off x="9077275" y="1925594"/>
            <a:ext cx="1988045" cy="369332"/>
          </a:xfrm>
          <a:prstGeom prst="rect">
            <a:avLst/>
          </a:prstGeom>
        </p:spPr>
        <p:txBody>
          <a:bodyPr wrap="none">
            <a:spAutoFit/>
          </a:bodyPr>
          <a:lstStyle/>
          <a:p>
            <a:pPr lvl="0" algn="ctr">
              <a:defRPr/>
            </a:pPr>
            <a:r>
              <a:rPr lang="it-IT" b="1" kern="0" dirty="0">
                <a:solidFill>
                  <a:srgbClr val="073182"/>
                </a:solidFill>
              </a:rPr>
              <a:t>Right of Way Rules</a:t>
            </a:r>
          </a:p>
        </p:txBody>
      </p:sp>
    </p:spTree>
    <p:extLst>
      <p:ext uri="{BB962C8B-B14F-4D97-AF65-F5344CB8AC3E}">
        <p14:creationId xmlns:p14="http://schemas.microsoft.com/office/powerpoint/2010/main" val="3120359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281588" y="6394649"/>
            <a:ext cx="2743200" cy="235955"/>
          </a:xfrm>
        </p:spPr>
        <p:txBody>
          <a:bodyPr/>
          <a:lstStyle/>
          <a:p>
            <a:fld id="{6B0C76E6-0B66-8944-91D4-A1BC6652E29F}" type="slidenum">
              <a:rPr lang="fr-FR" smtClean="0"/>
              <a:t>7</a:t>
            </a:fld>
            <a:endParaRPr lang="fr-FR"/>
          </a:p>
        </p:txBody>
      </p:sp>
      <p:sp>
        <p:nvSpPr>
          <p:cNvPr id="7" name="Titel 4">
            <a:extLst>
              <a:ext uri="{FF2B5EF4-FFF2-40B4-BE49-F238E27FC236}">
                <a16:creationId xmlns:a16="http://schemas.microsoft.com/office/drawing/2014/main" id="{901706E7-4D91-4971-966F-7E07733C994A}"/>
              </a:ext>
            </a:extLst>
          </p:cNvPr>
          <p:cNvSpPr txBox="1">
            <a:spLocks/>
          </p:cNvSpPr>
          <p:nvPr/>
        </p:nvSpPr>
        <p:spPr>
          <a:xfrm>
            <a:off x="457200" y="463351"/>
            <a:ext cx="8183563" cy="589072"/>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Objectives</a:t>
            </a:r>
            <a:endParaRPr kumimoji="0" lang="it-IT" sz="3200" b="1" i="1" u="none" strike="noStrike" kern="1200" cap="none" spc="0" normalizeH="0" baseline="0" noProof="0" dirty="0">
              <a:ln>
                <a:noFill/>
              </a:ln>
              <a:solidFill>
                <a:srgbClr val="4E88C7"/>
              </a:solidFill>
              <a:effectLst/>
              <a:uLnTx/>
              <a:uFillTx/>
              <a:latin typeface="Calibri"/>
              <a:ea typeface="+mj-ea"/>
              <a:cs typeface="Calibri"/>
            </a:endParaRPr>
          </a:p>
        </p:txBody>
      </p:sp>
      <p:sp>
        <p:nvSpPr>
          <p:cNvPr id="8" name="Inhaltsplatzhalter 1">
            <a:extLst>
              <a:ext uri="{FF2B5EF4-FFF2-40B4-BE49-F238E27FC236}">
                <a16:creationId xmlns:a16="http://schemas.microsoft.com/office/drawing/2014/main" id="{C6AFA765-F773-47B3-AB31-EFF5D027A3C1}"/>
              </a:ext>
            </a:extLst>
          </p:cNvPr>
          <p:cNvSpPr txBox="1">
            <a:spLocks/>
          </p:cNvSpPr>
          <p:nvPr/>
        </p:nvSpPr>
        <p:spPr>
          <a:xfrm>
            <a:off x="267420" y="1035285"/>
            <a:ext cx="11447252" cy="5443153"/>
          </a:xfrm>
          <a:prstGeom prst="rect">
            <a:avLst/>
          </a:prstGeom>
        </p:spPr>
        <p:txBody>
          <a:bodyPr>
            <a:norm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2865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73182"/>
                </a:solidFill>
                <a:effectLst/>
                <a:uLnTx/>
                <a:uFillTx/>
                <a:latin typeface="Calibri"/>
                <a:ea typeface="+mn-ea"/>
                <a:cs typeface="Calibri"/>
              </a:rPr>
              <a:t>RWC System Performances</a:t>
            </a:r>
          </a:p>
          <a:p>
            <a:pPr marL="1371600" lvl="1" indent="-342900">
              <a:buFont typeface="Arial" panose="020B0604020202020204" pitchFamily="34" charset="0"/>
              <a:buChar char="•"/>
              <a:defRPr/>
            </a:pPr>
            <a:r>
              <a:rPr lang="en-US" sz="2000" dirty="0">
                <a:solidFill>
                  <a:srgbClr val="073182"/>
                </a:solidFill>
                <a:cs typeface="Calibri"/>
              </a:rPr>
              <a:t>Performance / Safety in nominal conditions (success rate, nuisance rate, etc.)</a:t>
            </a:r>
          </a:p>
          <a:p>
            <a:pPr marL="1371600" lvl="1" indent="-342900">
              <a:buFont typeface="Arial" panose="020B0604020202020204" pitchFamily="34" charset="0"/>
              <a:buChar char="•"/>
              <a:defRPr/>
            </a:pPr>
            <a:r>
              <a:rPr kumimoji="0" lang="en-US" sz="2000" b="0" i="0" u="none" strike="noStrike" kern="1200" cap="none" spc="0" normalizeH="0" baseline="0" noProof="0" dirty="0">
                <a:ln>
                  <a:noFill/>
                </a:ln>
                <a:solidFill>
                  <a:srgbClr val="073182"/>
                </a:solidFill>
                <a:effectLst/>
                <a:uLnTx/>
                <a:uFillTx/>
                <a:latin typeface="Calibri"/>
                <a:ea typeface="+mn-ea"/>
                <a:cs typeface="Calibri"/>
              </a:rPr>
              <a:t>Interoperability with on-board Collision Avoidance function</a:t>
            </a:r>
          </a:p>
          <a:p>
            <a:pPr marL="1371600" lvl="1" indent="-342900">
              <a:buFont typeface="Arial" panose="020B0604020202020204" pitchFamily="34" charset="0"/>
              <a:buChar char="•"/>
              <a:defRPr/>
            </a:pPr>
            <a:r>
              <a:rPr lang="en-US" sz="2000" dirty="0">
                <a:solidFill>
                  <a:srgbClr val="073182"/>
                </a:solidFill>
                <a:latin typeface="Calibri"/>
                <a:cs typeface="Calibri"/>
              </a:rPr>
              <a:t>Interoperability with ACAS equipped traffic</a:t>
            </a:r>
          </a:p>
          <a:p>
            <a:pPr marL="1371600" lvl="1" indent="-342900">
              <a:buFont typeface="Arial" panose="020B0604020202020204" pitchFamily="34" charset="0"/>
              <a:buChar char="•"/>
              <a:defRPr/>
            </a:pPr>
            <a:r>
              <a:rPr kumimoji="0" lang="en-US" sz="2000" b="0" i="0" u="none" strike="noStrike" kern="1200" cap="none" spc="0" normalizeH="0" baseline="0" noProof="0" dirty="0">
                <a:ln>
                  <a:noFill/>
                </a:ln>
                <a:solidFill>
                  <a:srgbClr val="073182"/>
                </a:solidFill>
                <a:effectLst/>
                <a:uLnTx/>
                <a:uFillTx/>
                <a:latin typeface="Calibri"/>
                <a:ea typeface="+mn-ea"/>
                <a:cs typeface="Calibri"/>
              </a:rPr>
              <a:t>Interoperability with Air Traffic Control separation service</a:t>
            </a:r>
          </a:p>
          <a:p>
            <a:pPr marL="1371600" lvl="1" indent="-342900">
              <a:buFont typeface="Arial" panose="020B0604020202020204" pitchFamily="34" charset="0"/>
              <a:buChar char="•"/>
              <a:defRPr/>
            </a:pPr>
            <a:r>
              <a:rPr lang="en-US" sz="2000" dirty="0">
                <a:solidFill>
                  <a:srgbClr val="073182"/>
                </a:solidFill>
                <a:latin typeface="Calibri"/>
                <a:cs typeface="Calibri"/>
              </a:rPr>
              <a:t>Interoperability with Visual Flight Rules of Manned aircraft</a:t>
            </a:r>
            <a:endParaRPr kumimoji="0" lang="en-US" sz="2000" b="0" i="0" u="none" strike="noStrike" kern="1200" cap="none" spc="0" normalizeH="0" baseline="0" noProof="0" dirty="0">
              <a:ln>
                <a:noFill/>
              </a:ln>
              <a:solidFill>
                <a:srgbClr val="073182"/>
              </a:solidFill>
              <a:effectLst/>
              <a:uLnTx/>
              <a:uFillTx/>
              <a:latin typeface="Calibri"/>
              <a:ea typeface="+mn-ea"/>
              <a:cs typeface="Calibri"/>
            </a:endParaRPr>
          </a:p>
          <a:p>
            <a:pPr marL="628650" lvl="0" indent="-342900">
              <a:buFont typeface="Arial" panose="020B0604020202020204" pitchFamily="34" charset="0"/>
              <a:buChar char="•"/>
              <a:defRPr/>
            </a:pPr>
            <a:r>
              <a:rPr lang="en-US" sz="2400" dirty="0">
                <a:solidFill>
                  <a:srgbClr val="073182"/>
                </a:solidFill>
              </a:rPr>
              <a:t>Impact of contingency situations on safety (data link loss, failures, etc.)</a:t>
            </a:r>
          </a:p>
          <a:p>
            <a:pPr marL="628650" lvl="0" indent="-342900">
              <a:buFont typeface="Arial" panose="020B0604020202020204" pitchFamily="34" charset="0"/>
              <a:buChar char="•"/>
              <a:defRPr/>
            </a:pPr>
            <a:r>
              <a:rPr kumimoji="0" lang="en-US" sz="2400" b="0" i="0" u="none" strike="noStrike" kern="1200" cap="none" spc="0" normalizeH="0" baseline="0" noProof="0" dirty="0">
                <a:ln>
                  <a:noFill/>
                </a:ln>
                <a:solidFill>
                  <a:srgbClr val="073182"/>
                </a:solidFill>
                <a:effectLst/>
                <a:uLnTx/>
                <a:uFillTx/>
                <a:latin typeface="Calibri"/>
                <a:ea typeface="+mn-ea"/>
                <a:cs typeface="Calibri"/>
              </a:rPr>
              <a:t>Human Performance</a:t>
            </a:r>
          </a:p>
          <a:p>
            <a:pPr marL="1371600" lvl="1" indent="-342900">
              <a:buFont typeface="Arial" panose="020B0604020202020204" pitchFamily="34" charset="0"/>
              <a:buChar char="•"/>
              <a:defRPr/>
            </a:pPr>
            <a:r>
              <a:rPr lang="en-US" sz="2000" dirty="0">
                <a:solidFill>
                  <a:srgbClr val="073182"/>
                </a:solidFill>
                <a:cs typeface="Calibri"/>
              </a:rPr>
              <a:t>Roles, responsibilities, operating methods, and human tasks</a:t>
            </a:r>
          </a:p>
          <a:p>
            <a:pPr marL="1371600" lvl="1" indent="-342900">
              <a:buFont typeface="Arial" panose="020B0604020202020204" pitchFamily="34" charset="0"/>
              <a:buChar char="•"/>
              <a:defRPr/>
            </a:pPr>
            <a:r>
              <a:rPr lang="en-US" sz="2000" dirty="0">
                <a:solidFill>
                  <a:srgbClr val="073182"/>
                </a:solidFill>
                <a:cs typeface="Calibri"/>
              </a:rPr>
              <a:t>Technical support systems and Human-Machine Interface</a:t>
            </a:r>
          </a:p>
          <a:p>
            <a:pPr marL="1371600" lvl="1" indent="-342900">
              <a:buFont typeface="Arial" panose="020B0604020202020204" pitchFamily="34" charset="0"/>
              <a:buChar char="•"/>
              <a:defRPr/>
            </a:pPr>
            <a:r>
              <a:rPr lang="en-GB" sz="2000" dirty="0"/>
              <a:t>Team structure and Communication</a:t>
            </a:r>
            <a:endParaRPr lang="en-US" sz="2000" dirty="0">
              <a:solidFill>
                <a:srgbClr val="073182"/>
              </a:solidFill>
              <a:cs typeface="Calibri"/>
            </a:endParaRPr>
          </a:p>
          <a:p>
            <a:pPr marL="628650" lvl="0" indent="-342900">
              <a:buFont typeface="Arial" panose="020B0604020202020204" pitchFamily="34" charset="0"/>
              <a:buChar char="•"/>
              <a:defRPr/>
            </a:pPr>
            <a:r>
              <a:rPr kumimoji="0" lang="en-US" sz="2400" b="0" i="0" u="none" strike="noStrike" kern="1200" cap="none" spc="0" normalizeH="0" baseline="0" noProof="0" dirty="0">
                <a:ln>
                  <a:noFill/>
                </a:ln>
                <a:solidFill>
                  <a:srgbClr val="073182"/>
                </a:solidFill>
                <a:effectLst/>
                <a:uLnTx/>
                <a:uFillTx/>
                <a:latin typeface="Calibri"/>
                <a:ea typeface="+mn-ea"/>
                <a:cs typeface="Calibri"/>
              </a:rPr>
              <a:t>Acceptability</a:t>
            </a:r>
          </a:p>
          <a:p>
            <a:pPr marL="1371600" lvl="1" indent="-342900">
              <a:buFont typeface="Arial" panose="020B0604020202020204" pitchFamily="34" charset="0"/>
              <a:buChar char="•"/>
              <a:defRPr/>
            </a:pPr>
            <a:r>
              <a:rPr lang="en-GB" sz="2000" dirty="0"/>
              <a:t>Remote Pilot and Controller Acceptability</a:t>
            </a:r>
          </a:p>
          <a:p>
            <a:pPr marL="1371600" lvl="1" indent="-342900">
              <a:buFont typeface="Arial" panose="020B0604020202020204" pitchFamily="34" charset="0"/>
              <a:buChar char="•"/>
              <a:defRPr/>
            </a:pPr>
            <a:r>
              <a:rPr lang="en-GB" sz="2000" dirty="0"/>
              <a:t>Remote Pilot and Controller Competence</a:t>
            </a:r>
            <a:endParaRPr lang="en-US" sz="2400" dirty="0">
              <a:solidFill>
                <a:srgbClr val="073182"/>
              </a:solidFill>
              <a:cs typeface="Calibri"/>
            </a:endParaRPr>
          </a:p>
        </p:txBody>
      </p:sp>
    </p:spTree>
    <p:extLst>
      <p:ext uri="{BB962C8B-B14F-4D97-AF65-F5344CB8AC3E}">
        <p14:creationId xmlns:p14="http://schemas.microsoft.com/office/powerpoint/2010/main" val="78294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894064" y="6389752"/>
            <a:ext cx="2743200" cy="235955"/>
          </a:xfrm>
        </p:spPr>
        <p:txBody>
          <a:bodyPr/>
          <a:lstStyle/>
          <a:p>
            <a:fld id="{6B0C76E6-0B66-8944-91D4-A1BC6652E29F}" type="slidenum">
              <a:rPr lang="fr-FR" smtClean="0"/>
              <a:t>8</a:t>
            </a:fld>
            <a:endParaRPr lang="fr-FR"/>
          </a:p>
        </p:txBody>
      </p:sp>
      <p:sp>
        <p:nvSpPr>
          <p:cNvPr id="7" name="Inhaltsplatzhalter 1">
            <a:extLst>
              <a:ext uri="{FF2B5EF4-FFF2-40B4-BE49-F238E27FC236}">
                <a16:creationId xmlns:a16="http://schemas.microsoft.com/office/drawing/2014/main" id="{1CC0B91B-AF76-4C98-A511-D5BE283CC859}"/>
              </a:ext>
            </a:extLst>
          </p:cNvPr>
          <p:cNvSpPr txBox="1">
            <a:spLocks/>
          </p:cNvSpPr>
          <p:nvPr/>
        </p:nvSpPr>
        <p:spPr>
          <a:xfrm>
            <a:off x="166964" y="1129309"/>
            <a:ext cx="11401059" cy="1045206"/>
          </a:xfrm>
          <a:prstGeom prst="rect">
            <a:avLst/>
          </a:prstGeom>
        </p:spPr>
        <p:txBody>
          <a:bodyPr>
            <a:no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0" indent="0" algn="l" defTabSz="457200" rtl="0" eaLnBrk="1" fontAlgn="auto" latinLnBrk="0" hangingPunct="1">
              <a:lnSpc>
                <a:spcPct val="100000"/>
              </a:lnSpc>
              <a:spcBef>
                <a:spcPct val="20000"/>
              </a:spcBef>
              <a:spcAft>
                <a:spcPts val="0"/>
              </a:spcAft>
              <a:buClrTx/>
              <a:buSzTx/>
              <a:buFont typeface="Wingdings" charset="2"/>
              <a:buNone/>
              <a:tabLst/>
              <a:defRPr/>
            </a:pPr>
            <a:r>
              <a:rPr kumimoji="0" lang="en-US" sz="2000" b="0" i="0" u="none" strike="noStrike" kern="1200" cap="none" spc="0" normalizeH="0" baseline="0" noProof="0" dirty="0">
                <a:ln>
                  <a:noFill/>
                </a:ln>
                <a:solidFill>
                  <a:srgbClr val="073182"/>
                </a:solidFill>
                <a:effectLst/>
                <a:uLnTx/>
                <a:uFillTx/>
                <a:latin typeface="Calibri"/>
                <a:ea typeface="+mn-ea"/>
                <a:cs typeface="Calibri"/>
              </a:rPr>
              <a:t>Fast-time analysis of a large generic encounter set (with straight trajectories) for quantification of the reference Well Clear Volume, which can be space and time based, and related time thresholds for generating the Caution Alerts that require attention and possible actions by the Remote Pilot </a:t>
            </a:r>
          </a:p>
        </p:txBody>
      </p:sp>
      <p:sp>
        <p:nvSpPr>
          <p:cNvPr id="9" name="Titolo 1">
            <a:extLst>
              <a:ext uri="{FF2B5EF4-FFF2-40B4-BE49-F238E27FC236}">
                <a16:creationId xmlns:a16="http://schemas.microsoft.com/office/drawing/2014/main" id="{502243D8-9016-4A9E-9A84-10F48450655D}"/>
              </a:ext>
            </a:extLst>
          </p:cNvPr>
          <p:cNvSpPr txBox="1">
            <a:spLocks/>
          </p:cNvSpPr>
          <p:nvPr/>
        </p:nvSpPr>
        <p:spPr>
          <a:xfrm>
            <a:off x="272474" y="517957"/>
            <a:ext cx="6653213" cy="635170"/>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Strategy</a:t>
            </a:r>
            <a:r>
              <a:rPr kumimoji="0" lang="it-IT" sz="3200" b="1" i="1" u="none" strike="noStrike" kern="1200" cap="none" spc="0" normalizeH="0" baseline="0" noProof="0" dirty="0">
                <a:ln>
                  <a:noFill/>
                </a:ln>
                <a:solidFill>
                  <a:srgbClr val="4E88C7"/>
                </a:solidFill>
                <a:effectLst/>
                <a:uLnTx/>
                <a:uFillTx/>
                <a:latin typeface="Calibri"/>
                <a:ea typeface="+mj-ea"/>
                <a:cs typeface="Calibri"/>
              </a:rPr>
              <a:t> – Step 1</a:t>
            </a:r>
          </a:p>
        </p:txBody>
      </p:sp>
      <p:pic>
        <p:nvPicPr>
          <p:cNvPr id="8" name="Picture 1">
            <a:extLst>
              <a:ext uri="{FF2B5EF4-FFF2-40B4-BE49-F238E27FC236}">
                <a16:creationId xmlns:a16="http://schemas.microsoft.com/office/drawing/2014/main" id="{33143108-288A-4E5F-B7CE-4A630806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83" y="2563738"/>
            <a:ext cx="7254815" cy="3466126"/>
          </a:xfrm>
          <a:prstGeom prst="rect">
            <a:avLst/>
          </a:prstGeom>
        </p:spPr>
      </p:pic>
      <p:sp>
        <p:nvSpPr>
          <p:cNvPr id="10" name="CasellaDiTesto 9">
            <a:extLst>
              <a:ext uri="{FF2B5EF4-FFF2-40B4-BE49-F238E27FC236}">
                <a16:creationId xmlns:a16="http://schemas.microsoft.com/office/drawing/2014/main" id="{8015E9AE-E6EA-4CE5-B289-21E7770C7B11}"/>
              </a:ext>
            </a:extLst>
          </p:cNvPr>
          <p:cNvSpPr txBox="1"/>
          <p:nvPr/>
        </p:nvSpPr>
        <p:spPr>
          <a:xfrm>
            <a:off x="3906678" y="4080798"/>
            <a:ext cx="928281" cy="577081"/>
          </a:xfrm>
          <a:prstGeom prst="rect">
            <a:avLst/>
          </a:prstGeom>
          <a:solidFill>
            <a:srgbClr val="FFFFCC"/>
          </a:solidFill>
        </p:spPr>
        <p:txBody>
          <a:bodyPr wrap="square" rtlCol="0">
            <a:spAutoFit/>
          </a:bodyPr>
          <a:lstStyle/>
          <a:p>
            <a:pPr algn="ctr" defTabSz="457200"/>
            <a:r>
              <a:rPr lang="it-IT" sz="1050" b="1" dirty="0" err="1">
                <a:solidFill>
                  <a:srgbClr val="4D4D4D"/>
                </a:solidFill>
                <a:latin typeface="Arial" panose="020B0604020202020204" pitchFamily="34" charset="0"/>
                <a:cs typeface="Arial" panose="020B0604020202020204" pitchFamily="34" charset="0"/>
              </a:rPr>
              <a:t>Generic</a:t>
            </a:r>
            <a:r>
              <a:rPr lang="it-IT" sz="1050" b="1" dirty="0">
                <a:solidFill>
                  <a:srgbClr val="4D4D4D"/>
                </a:solidFill>
                <a:latin typeface="Arial" panose="020B0604020202020204" pitchFamily="34" charset="0"/>
                <a:cs typeface="Arial" panose="020B0604020202020204" pitchFamily="34" charset="0"/>
              </a:rPr>
              <a:t> </a:t>
            </a:r>
            <a:r>
              <a:rPr lang="it-IT" sz="1050" b="1" dirty="0" err="1">
                <a:solidFill>
                  <a:srgbClr val="4D4D4D"/>
                </a:solidFill>
                <a:latin typeface="Arial" panose="020B0604020202020204" pitchFamily="34" charset="0"/>
                <a:cs typeface="Arial" panose="020B0604020202020204" pitchFamily="34" charset="0"/>
              </a:rPr>
              <a:t>Encounter</a:t>
            </a:r>
            <a:r>
              <a:rPr lang="it-IT" sz="1050" b="1" dirty="0">
                <a:solidFill>
                  <a:srgbClr val="4D4D4D"/>
                </a:solidFill>
                <a:latin typeface="Arial" panose="020B0604020202020204" pitchFamily="34" charset="0"/>
                <a:cs typeface="Arial" panose="020B0604020202020204" pitchFamily="34" charset="0"/>
              </a:rPr>
              <a:t> Set</a:t>
            </a:r>
          </a:p>
        </p:txBody>
      </p:sp>
      <p:sp>
        <p:nvSpPr>
          <p:cNvPr id="3" name="CasellaDiTesto 2">
            <a:extLst>
              <a:ext uri="{FF2B5EF4-FFF2-40B4-BE49-F238E27FC236}">
                <a16:creationId xmlns:a16="http://schemas.microsoft.com/office/drawing/2014/main" id="{8C66546F-95F4-4414-9C6D-AEC6654D71CE}"/>
              </a:ext>
            </a:extLst>
          </p:cNvPr>
          <p:cNvSpPr txBox="1"/>
          <p:nvPr/>
        </p:nvSpPr>
        <p:spPr>
          <a:xfrm>
            <a:off x="8635040" y="4942501"/>
            <a:ext cx="1069677" cy="430887"/>
          </a:xfrm>
          <a:prstGeom prst="rect">
            <a:avLst/>
          </a:prstGeom>
          <a:solidFill>
            <a:srgbClr val="E6FFCC"/>
          </a:solidFill>
        </p:spPr>
        <p:txBody>
          <a:bodyPr wrap="square" rtlCol="0">
            <a:spAutoFit/>
          </a:bodyPr>
          <a:lstStyle/>
          <a:p>
            <a:r>
              <a:rPr lang="it-IT" sz="1100" b="1" dirty="0">
                <a:solidFill>
                  <a:srgbClr val="4D4D4D"/>
                </a:solidFill>
                <a:latin typeface="Arial" panose="020B0604020202020204" pitchFamily="34" charset="0"/>
                <a:cs typeface="Arial" panose="020B0604020202020204" pitchFamily="34" charset="0"/>
              </a:rPr>
              <a:t>3 – RWC Par. Tuning</a:t>
            </a:r>
          </a:p>
        </p:txBody>
      </p:sp>
    </p:spTree>
    <p:extLst>
      <p:ext uri="{BB962C8B-B14F-4D97-AF65-F5344CB8AC3E}">
        <p14:creationId xmlns:p14="http://schemas.microsoft.com/office/powerpoint/2010/main" val="3683685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1792952-8899-1D44-89AE-7085FC3C31CA}"/>
              </a:ext>
            </a:extLst>
          </p:cNvPr>
          <p:cNvSpPr>
            <a:spLocks noGrp="1"/>
          </p:cNvSpPr>
          <p:nvPr>
            <p:ph type="sldNum" sz="quarter" idx="12"/>
          </p:nvPr>
        </p:nvSpPr>
        <p:spPr>
          <a:xfrm>
            <a:off x="8281588" y="6394649"/>
            <a:ext cx="2743200" cy="235955"/>
          </a:xfrm>
        </p:spPr>
        <p:txBody>
          <a:bodyPr/>
          <a:lstStyle/>
          <a:p>
            <a:fld id="{6B0C76E6-0B66-8944-91D4-A1BC6652E29F}" type="slidenum">
              <a:rPr lang="fr-FR" smtClean="0"/>
              <a:t>9</a:t>
            </a:fld>
            <a:endParaRPr lang="fr-FR"/>
          </a:p>
        </p:txBody>
      </p:sp>
      <p:sp>
        <p:nvSpPr>
          <p:cNvPr id="7" name="Titel 4">
            <a:extLst>
              <a:ext uri="{FF2B5EF4-FFF2-40B4-BE49-F238E27FC236}">
                <a16:creationId xmlns:a16="http://schemas.microsoft.com/office/drawing/2014/main" id="{901706E7-4D91-4971-966F-7E07733C994A}"/>
              </a:ext>
            </a:extLst>
          </p:cNvPr>
          <p:cNvSpPr txBox="1">
            <a:spLocks/>
          </p:cNvSpPr>
          <p:nvPr/>
        </p:nvSpPr>
        <p:spPr>
          <a:xfrm>
            <a:off x="457200" y="463351"/>
            <a:ext cx="8183563" cy="589072"/>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i="0" kern="1200">
                <a:solidFill>
                  <a:schemeClr val="tx2"/>
                </a:solidFill>
                <a:latin typeface="Calibri"/>
                <a:ea typeface="+mj-ea"/>
                <a:cs typeface="Calibri"/>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3200" b="1" i="1" u="none" strike="noStrike" kern="1200" cap="none" spc="0" normalizeH="0" baseline="0" noProof="0" dirty="0" err="1">
                <a:ln>
                  <a:noFill/>
                </a:ln>
                <a:solidFill>
                  <a:srgbClr val="4E88C7"/>
                </a:solidFill>
                <a:effectLst/>
                <a:uLnTx/>
                <a:uFillTx/>
                <a:latin typeface="Calibri"/>
                <a:ea typeface="+mj-ea"/>
                <a:cs typeface="Calibri"/>
              </a:rPr>
              <a:t>Validation</a:t>
            </a:r>
            <a:r>
              <a:rPr kumimoji="0" lang="it-IT" sz="3200" b="1" i="1" u="none" strike="noStrike" kern="1200" cap="none" spc="0" normalizeH="0" baseline="0" noProof="0" dirty="0">
                <a:ln>
                  <a:noFill/>
                </a:ln>
                <a:solidFill>
                  <a:srgbClr val="4E88C7"/>
                </a:solidFill>
                <a:effectLst/>
                <a:uLnTx/>
                <a:uFillTx/>
                <a:latin typeface="Calibri"/>
                <a:ea typeface="+mj-ea"/>
                <a:cs typeface="Calibri"/>
              </a:rPr>
              <a:t> </a:t>
            </a:r>
            <a:r>
              <a:rPr kumimoji="0" lang="it-IT" sz="3200" b="1" i="1" u="none" strike="noStrike" kern="1200" cap="none" spc="0" normalizeH="0" baseline="0" noProof="0" dirty="0" err="1">
                <a:ln>
                  <a:noFill/>
                </a:ln>
                <a:solidFill>
                  <a:srgbClr val="4E88C7"/>
                </a:solidFill>
                <a:effectLst/>
                <a:uLnTx/>
                <a:uFillTx/>
                <a:latin typeface="Calibri"/>
                <a:ea typeface="+mj-ea"/>
                <a:cs typeface="Calibri"/>
              </a:rPr>
              <a:t>Strategy</a:t>
            </a:r>
            <a:r>
              <a:rPr kumimoji="0" lang="it-IT" sz="3200" b="1" i="1" u="none" strike="noStrike" kern="1200" cap="none" spc="0" normalizeH="0" baseline="0" noProof="0" dirty="0">
                <a:ln>
                  <a:noFill/>
                </a:ln>
                <a:solidFill>
                  <a:srgbClr val="4E88C7"/>
                </a:solidFill>
                <a:effectLst/>
                <a:uLnTx/>
                <a:uFillTx/>
                <a:latin typeface="Calibri"/>
                <a:ea typeface="+mj-ea"/>
                <a:cs typeface="Calibri"/>
              </a:rPr>
              <a:t> Step 2</a:t>
            </a:r>
          </a:p>
        </p:txBody>
      </p:sp>
      <p:sp>
        <p:nvSpPr>
          <p:cNvPr id="8" name="Inhaltsplatzhalter 1">
            <a:extLst>
              <a:ext uri="{FF2B5EF4-FFF2-40B4-BE49-F238E27FC236}">
                <a16:creationId xmlns:a16="http://schemas.microsoft.com/office/drawing/2014/main" id="{C6AFA765-F773-47B3-AB31-EFF5D027A3C1}"/>
              </a:ext>
            </a:extLst>
          </p:cNvPr>
          <p:cNvSpPr txBox="1">
            <a:spLocks/>
          </p:cNvSpPr>
          <p:nvPr/>
        </p:nvSpPr>
        <p:spPr>
          <a:xfrm>
            <a:off x="267420" y="1104296"/>
            <a:ext cx="11447252" cy="1330289"/>
          </a:xfrm>
          <a:prstGeom prst="rect">
            <a:avLst/>
          </a:prstGeom>
        </p:spPr>
        <p:txBody>
          <a:bodyPr>
            <a:normAutofit/>
          </a:bodyPr>
          <a:lstStyle>
            <a:lvl1pPr marL="0" indent="0" algn="l" defTabSz="457200" rtl="0" eaLnBrk="1" latinLnBrk="0" hangingPunct="1">
              <a:spcBef>
                <a:spcPct val="20000"/>
              </a:spcBef>
              <a:buFont typeface="Wingdings" charset="2"/>
              <a:buNone/>
              <a:defRPr sz="1800" b="0" i="0" kern="1200">
                <a:solidFill>
                  <a:schemeClr val="tx1"/>
                </a:solidFill>
                <a:latin typeface="Calibri"/>
                <a:ea typeface="+mn-ea"/>
                <a:cs typeface="Calibri"/>
              </a:defRPr>
            </a:lvl1pPr>
            <a:lvl2pPr marL="742950" indent="-28575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800" b="0" i="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2865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73182"/>
                </a:solidFill>
                <a:effectLst/>
                <a:uLnTx/>
                <a:uFillTx/>
                <a:latin typeface="Calibri"/>
                <a:ea typeface="+mn-ea"/>
                <a:cs typeface="Calibri"/>
              </a:rPr>
              <a:t>Get probabilistic distributions (</a:t>
            </a:r>
            <a:r>
              <a:rPr kumimoji="0" lang="en-US" sz="2000" b="0" i="0" u="none" strike="noStrike" kern="1200" cap="none" spc="0" normalizeH="0" baseline="0" noProof="0" dirty="0" err="1">
                <a:ln>
                  <a:noFill/>
                </a:ln>
                <a:solidFill>
                  <a:srgbClr val="073182"/>
                </a:solidFill>
                <a:effectLst/>
                <a:uLnTx/>
                <a:uFillTx/>
                <a:latin typeface="Calibri"/>
                <a:ea typeface="+mn-ea"/>
                <a:cs typeface="Calibri"/>
              </a:rPr>
              <a:t>Eurocontrol</a:t>
            </a:r>
            <a:r>
              <a:rPr kumimoji="0" lang="en-US" sz="2000" b="0" i="0" u="none" strike="noStrike" kern="1200" cap="none" spc="0" normalizeH="0" baseline="0" noProof="0" dirty="0">
                <a:ln>
                  <a:noFill/>
                </a:ln>
                <a:solidFill>
                  <a:srgbClr val="073182"/>
                </a:solidFill>
                <a:effectLst/>
                <a:uLnTx/>
                <a:uFillTx/>
                <a:latin typeface="Calibri"/>
                <a:ea typeface="+mn-ea"/>
                <a:cs typeface="Calibri"/>
              </a:rPr>
              <a:t> CAFÉ toolset) with Fast Time Simulation</a:t>
            </a:r>
          </a:p>
          <a:p>
            <a:pPr marL="62865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73182"/>
                </a:solidFill>
                <a:effectLst/>
                <a:uLnTx/>
                <a:uFillTx/>
                <a:latin typeface="Calibri"/>
                <a:ea typeface="+mn-ea"/>
                <a:cs typeface="Calibri"/>
              </a:rPr>
              <a:t>Real-time Simulation based on selection of relevant scenarios from Use Cases and selected parameters.</a:t>
            </a:r>
          </a:p>
        </p:txBody>
      </p:sp>
      <p:grpSp>
        <p:nvGrpSpPr>
          <p:cNvPr id="2" name="Gruppo 1">
            <a:extLst>
              <a:ext uri="{FF2B5EF4-FFF2-40B4-BE49-F238E27FC236}">
                <a16:creationId xmlns:a16="http://schemas.microsoft.com/office/drawing/2014/main" id="{39373DBF-6D33-4025-8D79-36DF18CDBEF9}"/>
              </a:ext>
            </a:extLst>
          </p:cNvPr>
          <p:cNvGrpSpPr/>
          <p:nvPr/>
        </p:nvGrpSpPr>
        <p:grpSpPr>
          <a:xfrm>
            <a:off x="1684299" y="2274601"/>
            <a:ext cx="7505864" cy="4337151"/>
            <a:chOff x="1186656" y="2434585"/>
            <a:chExt cx="6724650" cy="4029075"/>
          </a:xfrm>
        </p:grpSpPr>
        <p:pic>
          <p:nvPicPr>
            <p:cNvPr id="9" name="Picture 5">
              <a:extLst>
                <a:ext uri="{FF2B5EF4-FFF2-40B4-BE49-F238E27FC236}">
                  <a16:creationId xmlns:a16="http://schemas.microsoft.com/office/drawing/2014/main" id="{6644ABCD-4631-43F9-A44E-68FA565660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6656" y="2434585"/>
              <a:ext cx="6724650" cy="4029075"/>
            </a:xfrm>
            <a:prstGeom prst="rect">
              <a:avLst/>
            </a:prstGeom>
          </p:spPr>
        </p:pic>
        <p:sp>
          <p:nvSpPr>
            <p:cNvPr id="10" name="CasellaDiTesto 9">
              <a:extLst>
                <a:ext uri="{FF2B5EF4-FFF2-40B4-BE49-F238E27FC236}">
                  <a16:creationId xmlns:a16="http://schemas.microsoft.com/office/drawing/2014/main" id="{184C509B-B1C4-42C1-BBF4-43444E070256}"/>
                </a:ext>
              </a:extLst>
            </p:cNvPr>
            <p:cNvSpPr txBox="1"/>
            <p:nvPr/>
          </p:nvSpPr>
          <p:spPr>
            <a:xfrm>
              <a:off x="2251495" y="4355691"/>
              <a:ext cx="1000663" cy="738664"/>
            </a:xfrm>
            <a:prstGeom prst="rect">
              <a:avLst/>
            </a:prstGeom>
            <a:solidFill>
              <a:srgbClr val="6EB628">
                <a:lumMod val="20000"/>
                <a:lumOff val="80000"/>
              </a:srgbClr>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05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 Test </a:t>
              </a:r>
              <a:r>
                <a:rPr kumimoji="0" lang="it-IT" sz="1050" b="1"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Traces</a:t>
              </a:r>
              <a:endParaRPr kumimoji="0" lang="it-IT" sz="105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05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 DWC Volume</a:t>
              </a:r>
            </a:p>
          </p:txBody>
        </p:sp>
      </p:grpSp>
      <p:pic>
        <p:nvPicPr>
          <p:cNvPr id="4" name="Immagine 3">
            <a:extLst>
              <a:ext uri="{FF2B5EF4-FFF2-40B4-BE49-F238E27FC236}">
                <a16:creationId xmlns:a16="http://schemas.microsoft.com/office/drawing/2014/main" id="{296B2380-2709-41E7-BCF1-79E3FA3D4788}"/>
              </a:ext>
            </a:extLst>
          </p:cNvPr>
          <p:cNvPicPr>
            <a:picLocks noChangeAspect="1"/>
          </p:cNvPicPr>
          <p:nvPr/>
        </p:nvPicPr>
        <p:blipFill rotWithShape="1">
          <a:blip r:embed="rId3"/>
          <a:srcRect l="15897" t="39969" r="68708" b="34373"/>
          <a:stretch/>
        </p:blipFill>
        <p:spPr>
          <a:xfrm>
            <a:off x="9390062" y="2491355"/>
            <a:ext cx="1116912" cy="888520"/>
          </a:xfrm>
          <a:prstGeom prst="rect">
            <a:avLst/>
          </a:prstGeom>
        </p:spPr>
      </p:pic>
      <p:cxnSp>
        <p:nvCxnSpPr>
          <p:cNvPr id="11" name="Connettore 2 10">
            <a:extLst>
              <a:ext uri="{FF2B5EF4-FFF2-40B4-BE49-F238E27FC236}">
                <a16:creationId xmlns:a16="http://schemas.microsoft.com/office/drawing/2014/main" id="{00BAE5BE-4C6E-46AD-B877-6E81AEBA97FC}"/>
              </a:ext>
            </a:extLst>
          </p:cNvPr>
          <p:cNvCxnSpPr>
            <a:stCxn id="4" idx="1"/>
          </p:cNvCxnSpPr>
          <p:nvPr/>
        </p:nvCxnSpPr>
        <p:spPr>
          <a:xfrm flipH="1">
            <a:off x="8859328" y="2935615"/>
            <a:ext cx="530734"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099059"/>
      </p:ext>
    </p:extLst>
  </p:cSld>
  <p:clrMapOvr>
    <a:masterClrMapping/>
  </p:clrMapOvr>
</p:sld>
</file>

<file path=ppt/theme/theme1.xml><?xml version="1.0" encoding="utf-8"?>
<a:theme xmlns:a="http://schemas.openxmlformats.org/drawingml/2006/main" name="Conception personnalisée">
  <a:themeElements>
    <a:clrScheme name="SesarJU 1">
      <a:dk1>
        <a:srgbClr val="002F6E"/>
      </a:dk1>
      <a:lt1>
        <a:srgbClr val="009DD9"/>
      </a:lt1>
      <a:dk2>
        <a:srgbClr val="0093D1"/>
      </a:dk2>
      <a:lt2>
        <a:srgbClr val="199C69"/>
      </a:lt2>
      <a:accent1>
        <a:srgbClr val="5D1A6F"/>
      </a:accent1>
      <a:accent2>
        <a:srgbClr val="D10019"/>
      </a:accent2>
      <a:accent3>
        <a:srgbClr val="EE7F00"/>
      </a:accent3>
      <a:accent4>
        <a:srgbClr val="FFC000"/>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FE251F0D-DA71-48AF-B49D-9ED60054EA6B}" vid="{4532168E-F0B2-4114-8433-A619FB2AEB38}"/>
    </a:ext>
  </a:extLst>
</a:theme>
</file>

<file path=ppt/theme/theme2.xml><?xml version="1.0" encoding="utf-8"?>
<a:theme xmlns:a="http://schemas.openxmlformats.org/drawingml/2006/main" name="1_Conception personnalisée">
  <a:themeElements>
    <a:clrScheme name="SesarJU 1">
      <a:dk1>
        <a:srgbClr val="002F6E"/>
      </a:dk1>
      <a:lt1>
        <a:srgbClr val="009DD9"/>
      </a:lt1>
      <a:dk2>
        <a:srgbClr val="0093D1"/>
      </a:dk2>
      <a:lt2>
        <a:srgbClr val="199C69"/>
      </a:lt2>
      <a:accent1>
        <a:srgbClr val="5D1A6F"/>
      </a:accent1>
      <a:accent2>
        <a:srgbClr val="D10019"/>
      </a:accent2>
      <a:accent3>
        <a:srgbClr val="EE7F00"/>
      </a:accent3>
      <a:accent4>
        <a:srgbClr val="FFC000"/>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FE251F0D-DA71-48AF-B49D-9ED60054EA6B}" vid="{F6F9CF59-F8C0-4C7A-B697-3440005FF4CE}"/>
    </a:ext>
  </a:extLst>
</a:theme>
</file>

<file path=ppt/theme/theme3.xml><?xml version="1.0" encoding="utf-8"?>
<a:theme xmlns:a="http://schemas.openxmlformats.org/drawingml/2006/main" name="Thème Office">
  <a:themeElements>
    <a:clrScheme name="SesarJU 1">
      <a:dk1>
        <a:srgbClr val="002F6E"/>
      </a:dk1>
      <a:lt1>
        <a:srgbClr val="009DD9"/>
      </a:lt1>
      <a:dk2>
        <a:srgbClr val="0093D1"/>
      </a:dk2>
      <a:lt2>
        <a:srgbClr val="199C69"/>
      </a:lt2>
      <a:accent1>
        <a:srgbClr val="5D1A6F"/>
      </a:accent1>
      <a:accent2>
        <a:srgbClr val="D10019"/>
      </a:accent2>
      <a:accent3>
        <a:srgbClr val="EE7F00"/>
      </a:accent3>
      <a:accent4>
        <a:srgbClr val="FFC000"/>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FE251F0D-DA71-48AF-B49D-9ED60054EA6B}" vid="{CFF57D99-B84F-4C83-A907-1D9D34FD7C03}"/>
    </a:ext>
  </a:extLst>
</a:theme>
</file>

<file path=ppt/theme/theme4.xml><?xml version="1.0" encoding="utf-8"?>
<a:theme xmlns:a="http://schemas.openxmlformats.org/drawingml/2006/main" name="2_Conception personnalisée">
  <a:themeElements>
    <a:clrScheme name="SesarJU 1">
      <a:dk1>
        <a:srgbClr val="002F6E"/>
      </a:dk1>
      <a:lt1>
        <a:srgbClr val="009DD9"/>
      </a:lt1>
      <a:dk2>
        <a:srgbClr val="0093D1"/>
      </a:dk2>
      <a:lt2>
        <a:srgbClr val="199C69"/>
      </a:lt2>
      <a:accent1>
        <a:srgbClr val="5D1A6F"/>
      </a:accent1>
      <a:accent2>
        <a:srgbClr val="D10019"/>
      </a:accent2>
      <a:accent3>
        <a:srgbClr val="EE7F00"/>
      </a:accent3>
      <a:accent4>
        <a:srgbClr val="FFC000"/>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FE251F0D-DA71-48AF-B49D-9ED60054EA6B}" vid="{36C732FE-0075-4324-BA2D-E688E8BA72B4}"/>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B8DC651193C44AA1BF6CC75EB1DE9E" ma:contentTypeVersion="2" ma:contentTypeDescription="Create a new document." ma:contentTypeScope="" ma:versionID="09d03fa5f9b54e279bcac0086868d99e">
  <xsd:schema xmlns:xsd="http://www.w3.org/2001/XMLSchema" xmlns:xs="http://www.w3.org/2001/XMLSchema" xmlns:p="http://schemas.microsoft.com/office/2006/metadata/properties" xmlns:ns2="babb715b-36c5-4d4e-b933-6490b7843049" targetNamespace="http://schemas.microsoft.com/office/2006/metadata/properties" ma:root="true" ma:fieldsID="b0a6f1675087e9e594518c8947d339b1" ns2:_="">
    <xsd:import namespace="babb715b-36c5-4d4e-b933-6490b7843049"/>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bb715b-36c5-4d4e-b933-6490b784304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8B06ED-C19E-4213-A3D5-B9A69C274586}">
  <ds:schemaRefs>
    <ds:schemaRef ds:uri="http://schemas.microsoft.com/sharepoint/v3/contenttype/forms"/>
  </ds:schemaRefs>
</ds:datastoreItem>
</file>

<file path=customXml/itemProps2.xml><?xml version="1.0" encoding="utf-8"?>
<ds:datastoreItem xmlns:ds="http://schemas.openxmlformats.org/officeDocument/2006/customXml" ds:itemID="{D0E0D92B-22A2-4F11-8E50-4227E106CE41}">
  <ds:schemaRefs>
    <ds:schemaRef ds:uri="http://schemas.openxmlformats.org/package/2006/metadata/core-properties"/>
    <ds:schemaRef ds:uri="http://purl.org/dc/elements/1.1/"/>
    <ds:schemaRef ds:uri="http://purl.org/dc/terms/"/>
    <ds:schemaRef ds:uri="http://purl.org/dc/dcmitype/"/>
    <ds:schemaRef ds:uri="http://schemas.microsoft.com/office/infopath/2007/PartnerControls"/>
    <ds:schemaRef ds:uri="babb715b-36c5-4d4e-b933-6490b7843049"/>
    <ds:schemaRef ds:uri="http://schemas.microsoft.com/office/2006/documentManagement/typ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515995B-927B-4072-B183-0B525826F1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bb715b-36c5-4d4e-b933-6490b78430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SESAR3JU PPT template ENG</Template>
  <TotalTime>58</TotalTime>
  <Words>752</Words>
  <Application>Microsoft Office PowerPoint</Application>
  <PresentationFormat>Widescreen</PresentationFormat>
  <Paragraphs>237</Paragraphs>
  <Slides>11</Slides>
  <Notes>0</Notes>
  <HiddenSlides>0</HiddenSlides>
  <MMClips>0</MMClips>
  <ScaleCrop>false</ScaleCrop>
  <HeadingPairs>
    <vt:vector size="4" baseType="variant">
      <vt:variant>
        <vt:lpstr>Theme</vt:lpstr>
      </vt:variant>
      <vt:variant>
        <vt:i4>4</vt:i4>
      </vt:variant>
      <vt:variant>
        <vt:lpstr>Slide Titles</vt:lpstr>
      </vt:variant>
      <vt:variant>
        <vt:i4>11</vt:i4>
      </vt:variant>
    </vt:vector>
  </HeadingPairs>
  <TitlesOfParts>
    <vt:vector size="15" baseType="lpstr">
      <vt:lpstr>Conception personnalisée</vt:lpstr>
      <vt:lpstr>1_Conception personnalisée</vt:lpstr>
      <vt:lpstr>Thème Office</vt:lpstr>
      <vt:lpstr>2_Conception personnalisée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EUROCONTROL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Stewart</dc:creator>
  <cp:lastModifiedBy>Federico Corraro</cp:lastModifiedBy>
  <cp:revision>31</cp:revision>
  <dcterms:created xsi:type="dcterms:W3CDTF">2022-03-03T09:26:21Z</dcterms:created>
  <dcterms:modified xsi:type="dcterms:W3CDTF">2022-06-29T10:31:08Z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0x0101005BB8DC651193C44AA1BF6CC75EB1DE9E</vt:lpwstr>
  </property>
</Properties>
</file>