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2" r:id="rId5"/>
    <p:sldMasterId id="2147483648" r:id="rId6"/>
    <p:sldMasterId id="2147483664" r:id="rId7"/>
  </p:sldMasterIdLst>
  <p:notesMasterIdLst>
    <p:notesMasterId r:id="rId40"/>
  </p:notesMasterIdLst>
  <p:sldIdLst>
    <p:sldId id="258" r:id="rId8"/>
    <p:sldId id="285" r:id="rId9"/>
    <p:sldId id="286" r:id="rId10"/>
    <p:sldId id="288" r:id="rId11"/>
    <p:sldId id="289" r:id="rId12"/>
    <p:sldId id="314" r:id="rId13"/>
    <p:sldId id="290" r:id="rId14"/>
    <p:sldId id="291" r:id="rId15"/>
    <p:sldId id="296" r:id="rId16"/>
    <p:sldId id="292" r:id="rId17"/>
    <p:sldId id="293" r:id="rId18"/>
    <p:sldId id="282" r:id="rId19"/>
    <p:sldId id="294" r:id="rId20"/>
    <p:sldId id="295" r:id="rId21"/>
    <p:sldId id="297" r:id="rId22"/>
    <p:sldId id="298" r:id="rId23"/>
    <p:sldId id="299" r:id="rId24"/>
    <p:sldId id="302" r:id="rId25"/>
    <p:sldId id="300" r:id="rId26"/>
    <p:sldId id="301" r:id="rId27"/>
    <p:sldId id="303" r:id="rId28"/>
    <p:sldId id="304" r:id="rId29"/>
    <p:sldId id="305" r:id="rId30"/>
    <p:sldId id="306" r:id="rId31"/>
    <p:sldId id="307" r:id="rId32"/>
    <p:sldId id="308" r:id="rId33"/>
    <p:sldId id="310" r:id="rId34"/>
    <p:sldId id="309" r:id="rId35"/>
    <p:sldId id="311" r:id="rId36"/>
    <p:sldId id="312" r:id="rId37"/>
    <p:sldId id="313" r:id="rId38"/>
    <p:sldId id="260"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8" autoAdjust="0"/>
    <p:restoredTop sz="96327"/>
  </p:normalViewPr>
  <p:slideViewPr>
    <p:cSldViewPr snapToGrid="0" snapToObjects="1">
      <p:cViewPr varScale="1">
        <p:scale>
          <a:sx n="97" d="100"/>
          <a:sy n="97" d="100"/>
        </p:scale>
        <p:origin x="96" y="3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05" d="100"/>
          <a:sy n="105" d="100"/>
        </p:scale>
        <p:origin x="3444"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E0701-1279-674F-85B0-BBD88D152F28}" type="datetimeFigureOut">
              <a:rPr lang="fr-FR" smtClean="0"/>
              <a:t>01/07/2022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A9573-4D05-FE4C-BC54-30B66E5E6499}" type="slidenum">
              <a:rPr lang="fr-FR" smtClean="0"/>
              <a:t>‹#›</a:t>
            </a:fld>
            <a:endParaRPr lang="fr-FR"/>
          </a:p>
        </p:txBody>
      </p:sp>
    </p:spTree>
    <p:extLst>
      <p:ext uri="{BB962C8B-B14F-4D97-AF65-F5344CB8AC3E}">
        <p14:creationId xmlns:p14="http://schemas.microsoft.com/office/powerpoint/2010/main" val="72105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8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edit </a:t>
            </a:r>
            <a:br>
              <a:rPr lang="en-GB" noProof="0"/>
            </a:br>
            <a:r>
              <a:rPr lang="en-GB" noProof="0"/>
              <a:t>Master title style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Espace réservé de la date 4">
            <a:extLst>
              <a:ext uri="{FF2B5EF4-FFF2-40B4-BE49-F238E27FC236}">
                <a16:creationId xmlns:a16="http://schemas.microsoft.com/office/drawing/2014/main" id="{472628AC-DC70-9C4D-81B5-33D17B8EFB30}"/>
              </a:ext>
            </a:extLst>
          </p:cNvPr>
          <p:cNvSpPr>
            <a:spLocks noGrp="1"/>
          </p:cNvSpPr>
          <p:nvPr>
            <p:ph type="dt" sz="half" idx="10"/>
          </p:nvPr>
        </p:nvSpPr>
        <p:spPr/>
        <p:txBody>
          <a:bodyPr/>
          <a:lstStyle/>
          <a:p>
            <a:fld id="{D1D09178-20D5-B142-A2B2-372A97FD57B1}" type="datetime1">
              <a:rPr lang="en-GB" noProof="0" smtClean="0"/>
              <a:t>01/07/2022</a:t>
            </a:fld>
            <a:endParaRPr lang="en-GB" noProof="0"/>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65536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edit </a:t>
            </a:r>
            <a:br>
              <a:rPr lang="en-GB" noProof="0"/>
            </a:br>
            <a:r>
              <a:rPr lang="en-GB" noProof="0"/>
              <a:t>Master title style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Espace réservé de la date 4">
            <a:extLst>
              <a:ext uri="{FF2B5EF4-FFF2-40B4-BE49-F238E27FC236}">
                <a16:creationId xmlns:a16="http://schemas.microsoft.com/office/drawing/2014/main" id="{B2354530-31EB-8E40-8DDA-7ECAF82CDB72}"/>
              </a:ext>
            </a:extLst>
          </p:cNvPr>
          <p:cNvSpPr>
            <a:spLocks noGrp="1"/>
          </p:cNvSpPr>
          <p:nvPr>
            <p:ph type="dt" sz="half" idx="10"/>
          </p:nvPr>
        </p:nvSpPr>
        <p:spPr/>
        <p:txBody>
          <a:bodyPr/>
          <a:lstStyle/>
          <a:p>
            <a:fld id="{FE3C6A8B-393A-464C-8956-EEBCBD1A965D}" type="datetime1">
              <a:rPr lang="en-GB" noProof="0" smtClean="0"/>
              <a:t>01/07/2022</a:t>
            </a:fld>
            <a:endParaRPr lang="en-GB" noProof="0"/>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6679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en-GB" noProof="0"/>
              <a:t>Click to edit Master title style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B71D0367-83AA-324E-8C42-959F20B008CC}"/>
              </a:ext>
            </a:extLst>
          </p:cNvPr>
          <p:cNvSpPr>
            <a:spLocks noGrp="1"/>
          </p:cNvSpPr>
          <p:nvPr>
            <p:ph type="dt" sz="half" idx="10"/>
          </p:nvPr>
        </p:nvSpPr>
        <p:spPr/>
        <p:txBody>
          <a:bodyPr/>
          <a:lstStyle/>
          <a:p>
            <a:fld id="{9B1A2403-BA91-334B-8CEF-E9B10E3A2DAE}"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35750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900" y="365125"/>
            <a:ext cx="2628900" cy="5811838"/>
          </a:xfrm>
        </p:spPr>
        <p:txBody>
          <a:bodyPr vert="eaVert"/>
          <a:lstStyle/>
          <a:p>
            <a:r>
              <a:rPr lang="en-GB" noProof="0"/>
              <a:t>Click to edit Master title style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200" y="365125"/>
            <a:ext cx="7734300" cy="5811838"/>
          </a:xfrm>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A992DC3B-580D-A042-9111-906A19F6F776}"/>
              </a:ext>
            </a:extLst>
          </p:cNvPr>
          <p:cNvSpPr>
            <a:spLocks noGrp="1"/>
          </p:cNvSpPr>
          <p:nvPr>
            <p:ph type="dt" sz="half" idx="10"/>
          </p:nvPr>
        </p:nvSpPr>
        <p:spPr/>
        <p:txBody>
          <a:bodyPr/>
          <a:lstStyle/>
          <a:p>
            <a:fld id="{5264B651-9FFA-C843-B5F5-02C994F79F7E}"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5586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0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8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p:nvPr>
        </p:nvSpPr>
        <p:spPr>
          <a:xfrm>
            <a:off x="1524000" y="1122363"/>
            <a:ext cx="9144000" cy="2387600"/>
          </a:xfrm>
        </p:spPr>
        <p:txBody>
          <a:bodyPr anchor="b"/>
          <a:lstStyle>
            <a:lvl1pPr algn="ctr">
              <a:defRPr sz="6000"/>
            </a:lvl1pPr>
          </a:lstStyle>
          <a:p>
            <a:r>
              <a:rPr lang="en-GB" noProof="0"/>
              <a:t>Click to edit Master title style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Change the style of mask subtitles</a:t>
            </a:r>
          </a:p>
        </p:txBody>
      </p:sp>
      <p:sp>
        <p:nvSpPr>
          <p:cNvPr id="4" name="Espace réservé de la date 3">
            <a:extLst>
              <a:ext uri="{FF2B5EF4-FFF2-40B4-BE49-F238E27FC236}">
                <a16:creationId xmlns:a16="http://schemas.microsoft.com/office/drawing/2014/main" id="{B5826D30-6BDB-364F-AC03-4B7D6E479684}"/>
              </a:ext>
            </a:extLst>
          </p:cNvPr>
          <p:cNvSpPr>
            <a:spLocks noGrp="1"/>
          </p:cNvSpPr>
          <p:nvPr>
            <p:ph type="dt" sz="half" idx="10"/>
          </p:nvPr>
        </p:nvSpPr>
        <p:spPr/>
        <p:txBody>
          <a:bodyPr/>
          <a:lstStyle/>
          <a:p>
            <a:fld id="{523BE6F1-C43E-E44C-A7F9-CC8A09FD8B64}"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pic>
        <p:nvPicPr>
          <p:cNvPr id="7" name="Immagine 6">
            <a:extLst>
              <a:ext uri="{FF2B5EF4-FFF2-40B4-BE49-F238E27FC236}">
                <a16:creationId xmlns:a16="http://schemas.microsoft.com/office/drawing/2014/main" id="{DFCA99A1-C587-4EC4-886C-DFA030BF4AD9}"/>
              </a:ext>
            </a:extLst>
          </p:cNvPr>
          <p:cNvPicPr>
            <a:picLocks noChangeAspect="1"/>
          </p:cNvPicPr>
          <p:nvPr userDrawn="1"/>
        </p:nvPicPr>
        <p:blipFill>
          <a:blip r:embed="rId2"/>
          <a:stretch>
            <a:fillRect/>
          </a:stretch>
        </p:blipFill>
        <p:spPr>
          <a:xfrm>
            <a:off x="7975784" y="285496"/>
            <a:ext cx="1971271" cy="731837"/>
          </a:xfrm>
          <a:prstGeom prst="rect">
            <a:avLst/>
          </a:prstGeom>
        </p:spPr>
      </p:pic>
    </p:spTree>
    <p:extLst>
      <p:ext uri="{BB962C8B-B14F-4D97-AF65-F5344CB8AC3E}">
        <p14:creationId xmlns:p14="http://schemas.microsoft.com/office/powerpoint/2010/main" val="383392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p:nvPr>
        </p:nvSpPr>
        <p:spPr/>
        <p:txBody>
          <a:bodyPr/>
          <a:lstStyle/>
          <a:p>
            <a:r>
              <a:rPr lang="en-GB" noProof="0" dirty="0"/>
              <a:t>Click to edit Master title style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en-GB" noProof="0" dirty="0"/>
              <a:t>Click</a:t>
            </a:r>
            <a:r>
              <a:rPr lang="en-GB" dirty="0"/>
              <a:t>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Espace réservé de la date 3">
            <a:extLst>
              <a:ext uri="{FF2B5EF4-FFF2-40B4-BE49-F238E27FC236}">
                <a16:creationId xmlns:a16="http://schemas.microsoft.com/office/drawing/2014/main" id="{42BB0182-6E7F-4B45-80F8-3CB4117EB030}"/>
              </a:ext>
            </a:extLst>
          </p:cNvPr>
          <p:cNvSpPr>
            <a:spLocks noGrp="1"/>
          </p:cNvSpPr>
          <p:nvPr>
            <p:ph type="dt" sz="half" idx="10"/>
          </p:nvPr>
        </p:nvSpPr>
        <p:spPr/>
        <p:txBody>
          <a:bodyPr/>
          <a:lstStyle/>
          <a:p>
            <a:fld id="{F3EB6B22-EEA8-5242-88E8-74DED4447908}" type="datetime1">
              <a:rPr lang="en-GB" smtClean="0"/>
              <a:t>01/07/2022</a:t>
            </a:fld>
            <a:endParaRPr lang="en-GB" dirty="0"/>
          </a:p>
        </p:txBody>
      </p:sp>
      <p:sp>
        <p:nvSpPr>
          <p:cNvPr id="5" name="Espace réservé du pied de page 4">
            <a:extLst>
              <a:ext uri="{FF2B5EF4-FFF2-40B4-BE49-F238E27FC236}">
                <a16:creationId xmlns:a16="http://schemas.microsoft.com/office/drawing/2014/main" id="{BA3D463E-45E1-6F4E-BB84-B2DEAC36E21C}"/>
              </a:ext>
            </a:extLst>
          </p:cNvPr>
          <p:cNvSpPr>
            <a:spLocks noGrp="1"/>
          </p:cNvSpPr>
          <p:nvPr>
            <p:ph type="ftr" sz="quarter" idx="11"/>
          </p:nvPr>
        </p:nvSpPr>
        <p:spPr/>
        <p:txBody>
          <a:bodyPr/>
          <a:lstStyle/>
          <a:p>
            <a:r>
              <a:rPr lang="en-GB" noProof="0" dirty="0"/>
              <a:t>SESAR JU PRESENTATION</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en-GB" smtClean="0"/>
              <a:t>‹#›</a:t>
            </a:fld>
            <a:endParaRPr lang="en-GB" dirty="0"/>
          </a:p>
        </p:txBody>
      </p:sp>
      <p:pic>
        <p:nvPicPr>
          <p:cNvPr id="7" name="Immagine 6">
            <a:extLst>
              <a:ext uri="{FF2B5EF4-FFF2-40B4-BE49-F238E27FC236}">
                <a16:creationId xmlns:a16="http://schemas.microsoft.com/office/drawing/2014/main" id="{BD53E830-71B3-49F7-9B2B-6D5D9A36DB83}"/>
              </a:ext>
            </a:extLst>
          </p:cNvPr>
          <p:cNvPicPr>
            <a:picLocks noChangeAspect="1"/>
          </p:cNvPicPr>
          <p:nvPr userDrawn="1"/>
        </p:nvPicPr>
        <p:blipFill>
          <a:blip r:embed="rId2"/>
          <a:stretch>
            <a:fillRect/>
          </a:stretch>
        </p:blipFill>
        <p:spPr>
          <a:xfrm>
            <a:off x="7975784" y="285496"/>
            <a:ext cx="1971271" cy="731837"/>
          </a:xfrm>
          <a:prstGeom prst="rect">
            <a:avLst/>
          </a:prstGeom>
        </p:spPr>
      </p:pic>
    </p:spTree>
    <p:extLst>
      <p:ext uri="{BB962C8B-B14F-4D97-AF65-F5344CB8AC3E}">
        <p14:creationId xmlns:p14="http://schemas.microsoft.com/office/powerpoint/2010/main" val="405552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p:nvPr>
        </p:nvSpPr>
        <p:spPr>
          <a:xfrm>
            <a:off x="831850" y="1709738"/>
            <a:ext cx="10515600" cy="2852737"/>
          </a:xfrm>
        </p:spPr>
        <p:txBody>
          <a:bodyPr anchor="b"/>
          <a:lstStyle>
            <a:lvl1pPr>
              <a:defRPr sz="6000"/>
            </a:lvl1pPr>
          </a:lstStyle>
          <a:p>
            <a:r>
              <a:rPr lang="en-GB" noProof="0"/>
              <a:t>Click to edit Master title style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Master text styles</a:t>
            </a:r>
          </a:p>
        </p:txBody>
      </p:sp>
      <p:sp>
        <p:nvSpPr>
          <p:cNvPr id="4" name="Espace réservé de la date 3">
            <a:extLst>
              <a:ext uri="{FF2B5EF4-FFF2-40B4-BE49-F238E27FC236}">
                <a16:creationId xmlns:a16="http://schemas.microsoft.com/office/drawing/2014/main" id="{01520ECE-1FED-0448-930B-A913709048A3}"/>
              </a:ext>
            </a:extLst>
          </p:cNvPr>
          <p:cNvSpPr>
            <a:spLocks noGrp="1"/>
          </p:cNvSpPr>
          <p:nvPr>
            <p:ph type="dt" sz="half" idx="10"/>
          </p:nvPr>
        </p:nvSpPr>
        <p:spPr/>
        <p:txBody>
          <a:bodyPr/>
          <a:lstStyle/>
          <a:p>
            <a:fld id="{FF58CF63-6C8D-614B-9582-0EAA98E01C2E}"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42475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p:nvPr>
        </p:nvSpPr>
        <p:spPr/>
        <p:txBody>
          <a:bodyPr/>
          <a:lstStyle/>
          <a:p>
            <a:r>
              <a:rPr lang="en-GB" noProof="0"/>
              <a:t>Click to edit Master title style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e la date 4">
            <a:extLst>
              <a:ext uri="{FF2B5EF4-FFF2-40B4-BE49-F238E27FC236}">
                <a16:creationId xmlns:a16="http://schemas.microsoft.com/office/drawing/2014/main" id="{F726E8BC-FAA2-D247-9CA6-12D5417D363A}"/>
              </a:ext>
            </a:extLst>
          </p:cNvPr>
          <p:cNvSpPr>
            <a:spLocks noGrp="1"/>
          </p:cNvSpPr>
          <p:nvPr>
            <p:ph type="dt" sz="half" idx="10"/>
          </p:nvPr>
        </p:nvSpPr>
        <p:spPr/>
        <p:txBody>
          <a:bodyPr/>
          <a:lstStyle/>
          <a:p>
            <a:fld id="{02A3317F-2667-5C4B-B55A-E28641F8C872}" type="datetime1">
              <a:rPr lang="en-GB" noProof="0" smtClean="0"/>
              <a:t>01/07/2022</a:t>
            </a:fld>
            <a:endParaRPr lang="en-GB" noProof="0"/>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88964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p:nvPr>
        </p:nvSpPr>
        <p:spPr>
          <a:xfrm>
            <a:off x="839788" y="365125"/>
            <a:ext cx="10515600" cy="1325563"/>
          </a:xfrm>
        </p:spPr>
        <p:txBody>
          <a:bodyPr/>
          <a:lstStyle/>
          <a:p>
            <a:r>
              <a:rPr lang="en-GB" noProof="0"/>
              <a:t>Click to edit Master title style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8" y="2505075"/>
            <a:ext cx="5157787"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0" y="2505075"/>
            <a:ext cx="5183188"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Espace réservé de la date 6">
            <a:extLst>
              <a:ext uri="{FF2B5EF4-FFF2-40B4-BE49-F238E27FC236}">
                <a16:creationId xmlns:a16="http://schemas.microsoft.com/office/drawing/2014/main" id="{A1A67385-683E-614E-89C7-E5B2533F41D6}"/>
              </a:ext>
            </a:extLst>
          </p:cNvPr>
          <p:cNvSpPr>
            <a:spLocks noGrp="1"/>
          </p:cNvSpPr>
          <p:nvPr>
            <p:ph type="dt" sz="half" idx="10"/>
          </p:nvPr>
        </p:nvSpPr>
        <p:spPr/>
        <p:txBody>
          <a:bodyPr/>
          <a:lstStyle/>
          <a:p>
            <a:fld id="{4B7CF367-CDA3-2242-8084-857653B75B2D}" type="datetime1">
              <a:rPr lang="en-GB" noProof="0" smtClean="0"/>
              <a:t>01/07/2022</a:t>
            </a:fld>
            <a:endParaRPr lang="en-GB" noProof="0"/>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en-GB" noProof="0"/>
              <a:t>SESAR JU PRESENTATION</a:t>
            </a:r>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2795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p:nvPr>
        </p:nvSpPr>
        <p:spPr/>
        <p:txBody>
          <a:bodyPr/>
          <a:lstStyle/>
          <a:p>
            <a:r>
              <a:rPr lang="en-GB" noProof="0"/>
              <a:t>Click to edit Master title style</a:t>
            </a:r>
          </a:p>
        </p:txBody>
      </p:sp>
      <p:sp>
        <p:nvSpPr>
          <p:cNvPr id="3" name="Espace réservé de la date 2">
            <a:extLst>
              <a:ext uri="{FF2B5EF4-FFF2-40B4-BE49-F238E27FC236}">
                <a16:creationId xmlns:a16="http://schemas.microsoft.com/office/drawing/2014/main" id="{C119A624-53AA-6E4C-B053-2F378D1E743B}"/>
              </a:ext>
            </a:extLst>
          </p:cNvPr>
          <p:cNvSpPr>
            <a:spLocks noGrp="1"/>
          </p:cNvSpPr>
          <p:nvPr>
            <p:ph type="dt" sz="half" idx="10"/>
          </p:nvPr>
        </p:nvSpPr>
        <p:spPr/>
        <p:txBody>
          <a:bodyPr/>
          <a:lstStyle/>
          <a:p>
            <a:fld id="{0CBB6AF5-1561-4140-BE25-475236A340DA}" type="datetime1">
              <a:rPr lang="en-GB" noProof="0" smtClean="0"/>
              <a:t>01/07/2022</a:t>
            </a:fld>
            <a:endParaRPr lang="en-GB" noProof="0"/>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en-GB" noProof="0"/>
              <a:t>SESAR JU PRESENTATION</a:t>
            </a:r>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1177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EE5EC-AC9F-8440-8D85-D3C96900B957}"/>
              </a:ext>
            </a:extLst>
          </p:cNvPr>
          <p:cNvSpPr>
            <a:spLocks noGrp="1"/>
          </p:cNvSpPr>
          <p:nvPr>
            <p:ph type="dt" sz="half" idx="10"/>
          </p:nvPr>
        </p:nvSpPr>
        <p:spPr/>
        <p:txBody>
          <a:bodyPr/>
          <a:lstStyle/>
          <a:p>
            <a:fld id="{6C081D56-BEA0-B449-8196-A0886BC2EBE4}" type="datetime1">
              <a:rPr lang="en-GB" noProof="0" smtClean="0"/>
              <a:t>01/07/2022</a:t>
            </a:fld>
            <a:endParaRPr lang="en-GB" noProof="0" dirty="0"/>
          </a:p>
        </p:txBody>
      </p:sp>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en-GB" noProof="0"/>
              <a:t>SESAR JU PRESENTATION</a:t>
            </a:r>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63947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C5031FE-FE1B-1342-B6C0-074B3BA97362}"/>
              </a:ext>
            </a:extLst>
          </p:cNvPr>
          <p:cNvPicPr>
            <a:picLocks noChangeAspect="1"/>
          </p:cNvPicPr>
          <p:nvPr userDrawn="1"/>
        </p:nvPicPr>
        <p:blipFill>
          <a:blip r:embed="rId3"/>
          <a:srcRect/>
          <a:stretch/>
        </p:blipFill>
        <p:spPr>
          <a:xfrm>
            <a:off x="11268" y="1"/>
            <a:ext cx="12169463" cy="6857999"/>
          </a:xfrm>
          <a:prstGeom prst="rect">
            <a:avLst/>
          </a:prstGeom>
        </p:spPr>
      </p:pic>
    </p:spTree>
    <p:extLst>
      <p:ext uri="{BB962C8B-B14F-4D97-AF65-F5344CB8AC3E}">
        <p14:creationId xmlns:p14="http://schemas.microsoft.com/office/powerpoint/2010/main" val="305816771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718FDDD-09DC-614E-BA5F-64F9C0EEBA23}"/>
              </a:ext>
            </a:extLst>
          </p:cNvPr>
          <p:cNvPicPr>
            <a:picLocks noChangeAspect="1"/>
          </p:cNvPicPr>
          <p:nvPr userDrawn="1"/>
        </p:nvPicPr>
        <p:blipFill>
          <a:blip r:embed="rId3"/>
          <a:stretch>
            <a:fillRect/>
          </a:stretch>
        </p:blipFill>
        <p:spPr>
          <a:xfrm>
            <a:off x="11268" y="0"/>
            <a:ext cx="12169464" cy="6858000"/>
          </a:xfrm>
          <a:prstGeom prst="rect">
            <a:avLst/>
          </a:prstGeom>
        </p:spPr>
      </p:pic>
    </p:spTree>
    <p:extLst>
      <p:ext uri="{BB962C8B-B14F-4D97-AF65-F5344CB8AC3E}">
        <p14:creationId xmlns:p14="http://schemas.microsoft.com/office/powerpoint/2010/main" val="425568636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3"/>
          <a:stretch>
            <a:fillRect/>
          </a:stretch>
        </p:blipFill>
        <p:spPr>
          <a:xfrm>
            <a:off x="1" y="5544000"/>
            <a:ext cx="12191999"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2"/>
            <a:ext cx="7033368" cy="409290"/>
          </a:xfrm>
          <a:prstGeom prst="rect">
            <a:avLst/>
          </a:prstGeom>
        </p:spPr>
        <p:txBody>
          <a:bodyPr vert="horz" lIns="0" tIns="0" rIns="0" bIns="0" rtlCol="0" anchor="t" anchorCtr="0">
            <a:normAutofit/>
          </a:bodyPr>
          <a:lstStyle/>
          <a:p>
            <a:r>
              <a:rPr lang="en-GB" noProof="0"/>
              <a:t>Click to edit Master title style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3" y="1872000"/>
            <a:ext cx="8037961" cy="4035679"/>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4B39F459-3FF9-F149-898A-CAE4F153CAFB}"/>
              </a:ext>
            </a:extLst>
          </p:cNvPr>
          <p:cNvSpPr>
            <a:spLocks noGrp="1"/>
          </p:cNvSpPr>
          <p:nvPr>
            <p:ph type="dt" sz="half" idx="2"/>
          </p:nvPr>
        </p:nvSpPr>
        <p:spPr>
          <a:xfrm>
            <a:off x="2297483" y="6419088"/>
            <a:ext cx="2743200" cy="236532"/>
          </a:xfrm>
          <a:prstGeom prst="rect">
            <a:avLst/>
          </a:prstGeom>
        </p:spPr>
        <p:txBody>
          <a:bodyPr vert="horz" lIns="0" tIns="0" rIns="0" bIns="0" rtlCol="0" anchor="t" anchorCtr="0"/>
          <a:lstStyle>
            <a:lvl1pPr algn="l">
              <a:defRPr sz="1200">
                <a:solidFill>
                  <a:schemeClr val="tx2"/>
                </a:solidFill>
              </a:defRPr>
            </a:lvl1pPr>
          </a:lstStyle>
          <a:p>
            <a:fld id="{CAC84FE3-A027-5B45-8D8C-39990A8332FD}"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6" y="6419665"/>
            <a:ext cx="1742039" cy="235955"/>
          </a:xfrm>
          <a:prstGeom prst="rect">
            <a:avLst/>
          </a:prstGeom>
        </p:spPr>
        <p:txBody>
          <a:bodyPr vert="horz" lIns="0" tIns="0" rIns="0" bIns="0" rtlCol="0" anchor="t" anchorCtr="0"/>
          <a:lstStyle>
            <a:lvl1pPr algn="l">
              <a:defRPr sz="1200">
                <a:solidFill>
                  <a:schemeClr val="tx2"/>
                </a:solidFill>
              </a:defRPr>
            </a:lvl1pPr>
          </a:lstStyle>
          <a:p>
            <a:r>
              <a:rPr lang="en-GB" noProof="0"/>
              <a:t>SESAR JU PRESENTATION</a:t>
            </a:r>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2"/>
            <a:ext cx="2743200" cy="235955"/>
          </a:xfrm>
          <a:prstGeom prst="rect">
            <a:avLst/>
          </a:prstGeom>
        </p:spPr>
        <p:txBody>
          <a:bodyPr vert="horz" lIns="0" tIns="0" rIns="0" bIns="0" rtlCol="0" anchor="t" anchorCtr="0"/>
          <a:lstStyle>
            <a:lvl1pPr algn="r">
              <a:defRPr sz="1200">
                <a:solidFill>
                  <a:schemeClr val="tx2"/>
                </a:solidFill>
              </a:defRPr>
            </a:lvl1pPr>
          </a:lstStyle>
          <a:p>
            <a:fld id="{6B0C76E6-0B66-8944-91D4-A1BC6652E29F}" type="slidenum">
              <a:rPr lang="en-GB" noProof="0" smtClean="0"/>
              <a:pPr/>
              <a:t>‹#›</a:t>
            </a:fld>
            <a:endParaRPr lang="en-GB" noProof="0"/>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4"/>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57678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0D6ED24-5F35-AC41-9CD3-C1E55EF28B7E}"/>
              </a:ext>
            </a:extLst>
          </p:cNvPr>
          <p:cNvPicPr>
            <a:picLocks noChangeAspect="1"/>
          </p:cNvPicPr>
          <p:nvPr userDrawn="1"/>
        </p:nvPicPr>
        <p:blipFill>
          <a:blip r:embed="rId3"/>
          <a:stretch>
            <a:fillRect/>
          </a:stretch>
        </p:blipFill>
        <p:spPr>
          <a:xfrm>
            <a:off x="11268" y="0"/>
            <a:ext cx="12169464" cy="6858000"/>
          </a:xfrm>
          <a:prstGeom prst="rect">
            <a:avLst/>
          </a:prstGeom>
        </p:spPr>
      </p:pic>
    </p:spTree>
    <p:extLst>
      <p:ext uri="{BB962C8B-B14F-4D97-AF65-F5344CB8AC3E}">
        <p14:creationId xmlns:p14="http://schemas.microsoft.com/office/powerpoint/2010/main" val="358925265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f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6CAE4B-7295-0043-961F-A9FB0E91915C}"/>
              </a:ext>
            </a:extLst>
          </p:cNvPr>
          <p:cNvSpPr txBox="1"/>
          <p:nvPr/>
        </p:nvSpPr>
        <p:spPr>
          <a:xfrm>
            <a:off x="22536" y="4460047"/>
            <a:ext cx="12169464" cy="707886"/>
          </a:xfrm>
          <a:prstGeom prst="rect">
            <a:avLst/>
          </a:prstGeom>
          <a:noFill/>
        </p:spPr>
        <p:txBody>
          <a:bodyPr wrap="square" rtlCol="0">
            <a:spAutoFit/>
          </a:bodyPr>
          <a:lstStyle/>
          <a:p>
            <a:pPr algn="ctr"/>
            <a:r>
              <a:rPr lang="en-GB" sz="2000" b="1" dirty="0">
                <a:solidFill>
                  <a:schemeClr val="accent5"/>
                </a:solidFill>
              </a:rPr>
              <a:t>Enric Pastor </a:t>
            </a:r>
            <a:endParaRPr lang="en-GB" sz="2000" dirty="0">
              <a:solidFill>
                <a:schemeClr val="accent5"/>
              </a:solidFill>
            </a:endParaRPr>
          </a:p>
          <a:p>
            <a:pPr algn="ctr"/>
            <a:r>
              <a:rPr lang="en-GB" sz="2000" b="1" dirty="0">
                <a:solidFill>
                  <a:schemeClr val="accent5"/>
                </a:solidFill>
              </a:rPr>
              <a:t>01 July 2022</a:t>
            </a:r>
            <a:endParaRPr lang="en-GB" sz="2000" dirty="0">
              <a:solidFill>
                <a:schemeClr val="accent5"/>
              </a:solidFill>
            </a:endParaRPr>
          </a:p>
        </p:txBody>
      </p:sp>
      <p:pic>
        <p:nvPicPr>
          <p:cNvPr id="4" name="Immagine 3">
            <a:extLst>
              <a:ext uri="{FF2B5EF4-FFF2-40B4-BE49-F238E27FC236}">
                <a16:creationId xmlns:a16="http://schemas.microsoft.com/office/drawing/2014/main" id="{84F3AD6A-33FE-456C-957F-9FC8A4252463}"/>
              </a:ext>
            </a:extLst>
          </p:cNvPr>
          <p:cNvPicPr>
            <a:picLocks noChangeAspect="1"/>
          </p:cNvPicPr>
          <p:nvPr/>
        </p:nvPicPr>
        <p:blipFill>
          <a:blip r:embed="rId2"/>
          <a:stretch>
            <a:fillRect/>
          </a:stretch>
        </p:blipFill>
        <p:spPr>
          <a:xfrm>
            <a:off x="3134787" y="1682781"/>
            <a:ext cx="6362896" cy="2080667"/>
          </a:xfrm>
          <a:prstGeom prst="rect">
            <a:avLst/>
          </a:prstGeom>
        </p:spPr>
      </p:pic>
    </p:spTree>
    <p:extLst>
      <p:ext uri="{BB962C8B-B14F-4D97-AF65-F5344CB8AC3E}">
        <p14:creationId xmlns:p14="http://schemas.microsoft.com/office/powerpoint/2010/main" val="3973902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10</a:t>
            </a:fld>
            <a:endParaRPr lang="fr-F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73182"/>
                </a:solidFill>
                <a:effectLst/>
                <a:uLnTx/>
                <a:uFillTx/>
                <a:latin typeface="Calibri"/>
                <a:ea typeface="+mn-ea"/>
                <a:cs typeface="Calibri"/>
              </a:rPr>
              <a:t>Encounters are sub-classified to evaluate various RWV functions and their behaviors depending on the operational scenario:</a:t>
            </a:r>
            <a:endParaRPr kumimoji="0" lang="en-US" sz="1700" b="0" i="0" u="none" strike="noStrike" kern="1200" cap="none" spc="0" normalizeH="0" baseline="0" noProof="0" dirty="0">
              <a:ln>
                <a:noFill/>
              </a:ln>
              <a:solidFill>
                <a:srgbClr val="073182"/>
              </a:solidFill>
              <a:effectLst/>
              <a:uLnTx/>
              <a:uFillTx/>
              <a:latin typeface="Calibri"/>
              <a:ea typeface="+mn-ea"/>
              <a:cs typeface="Calibri"/>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290230" y="966149"/>
            <a:ext cx="3776996"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Encounter Sub Classification</a:t>
            </a: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14" y="1958197"/>
            <a:ext cx="8553869" cy="4362260"/>
          </a:xfrm>
          <a:prstGeom prst="rect">
            <a:avLst/>
          </a:prstGeom>
        </p:spPr>
      </p:pic>
    </p:spTree>
    <p:extLst>
      <p:ext uri="{BB962C8B-B14F-4D97-AF65-F5344CB8AC3E}">
        <p14:creationId xmlns:p14="http://schemas.microsoft.com/office/powerpoint/2010/main" val="111403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11</a:t>
            </a:fld>
            <a:endParaRPr lang="fr-F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US" dirty="0">
                <a:solidFill>
                  <a:srgbClr val="073182"/>
                </a:solidFill>
              </a:rPr>
              <a:t>Made compatible with </a:t>
            </a:r>
            <a:r>
              <a:rPr lang="en-US" dirty="0" err="1">
                <a:solidFill>
                  <a:srgbClr val="073182"/>
                </a:solidFill>
              </a:rPr>
              <a:t>Eurocontrol</a:t>
            </a:r>
            <a:r>
              <a:rPr lang="en-US" dirty="0">
                <a:solidFill>
                  <a:srgbClr val="073182"/>
                </a:solidFill>
              </a:rPr>
              <a:t> classifications:</a:t>
            </a:r>
          </a:p>
          <a:p>
            <a:pPr marL="371475" lvl="0" indent="-285750">
              <a:buFont typeface="Arial" panose="020B0604020202020204" pitchFamily="34" charset="0"/>
              <a:buChar char="•"/>
              <a:defRPr/>
            </a:pPr>
            <a:r>
              <a:rPr lang="en-US" dirty="0">
                <a:solidFill>
                  <a:srgbClr val="073182"/>
                </a:solidFill>
              </a:rPr>
              <a:t>Fixed wing ‘certified’ RPAS from class A to E, classified based on engine type / ceiling.</a:t>
            </a:r>
          </a:p>
          <a:p>
            <a:pPr marL="371475" lvl="0" indent="-285750">
              <a:buFont typeface="Arial" panose="020B0604020202020204" pitchFamily="34" charset="0"/>
              <a:buChar char="•"/>
              <a:defRPr/>
            </a:pPr>
            <a:r>
              <a:rPr lang="en-US" dirty="0">
                <a:solidFill>
                  <a:srgbClr val="073182"/>
                </a:solidFill>
              </a:rPr>
              <a:t>Helicopter / VTOL: SMALL VTOL, UAM VTOL</a:t>
            </a:r>
          </a:p>
          <a:p>
            <a:pPr marL="371475" lvl="0" indent="-285750">
              <a:buFont typeface="Arial" panose="020B0604020202020204" pitchFamily="34" charset="0"/>
              <a:buChar char="•"/>
              <a:defRPr/>
            </a:pPr>
            <a:r>
              <a:rPr lang="en-US" dirty="0">
                <a:solidFill>
                  <a:srgbClr val="073182"/>
                </a:solidFill>
              </a:rPr>
              <a:t>C2 Link RLOS and BRLOS</a:t>
            </a:r>
          </a:p>
          <a:p>
            <a:pPr marL="371475" lvl="0" indent="-285750">
              <a:buFont typeface="Arial" panose="020B0604020202020204" pitchFamily="34" charset="0"/>
              <a:buChar char="•"/>
              <a:defRPr/>
            </a:pPr>
            <a:r>
              <a:rPr lang="en-US" dirty="0">
                <a:solidFill>
                  <a:srgbClr val="073182"/>
                </a:solidFill>
              </a:rPr>
              <a:t>All RPAS Transponder Equipped, with Cooperative Sensors (ADSB-IN + Active Traffic Sensor or Interrogator) and Non-Cooperative Sensor Suite (radar, EO/IR, etc</a:t>
            </a:r>
            <a:r>
              <a:rPr lang="en-US" dirty="0" smtClean="0">
                <a:solidFill>
                  <a:srgbClr val="073182"/>
                </a:solidFill>
              </a:rPr>
              <a:t>.)</a:t>
            </a:r>
            <a:endParaRPr lang="en-US"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480796" y="966149"/>
            <a:ext cx="3395866" cy="461665"/>
          </a:xfrm>
          <a:prstGeom prst="rect">
            <a:avLst/>
          </a:prstGeom>
        </p:spPr>
        <p:txBody>
          <a:bodyPr wrap="none">
            <a:spAutoFit/>
          </a:bodyPr>
          <a:lstStyle/>
          <a:p>
            <a:pPr algn="just" defTabSz="457200"/>
            <a:r>
              <a:rPr lang="en-US" sz="2400" b="1" u="sng" dirty="0" smtClean="0">
                <a:solidFill>
                  <a:srgbClr val="05225B">
                    <a:lumMod val="90000"/>
                    <a:lumOff val="10000"/>
                  </a:srgbClr>
                </a:solidFill>
                <a:cs typeface="Calibri"/>
              </a:rPr>
              <a:t>Vehicle </a:t>
            </a:r>
            <a:r>
              <a:rPr lang="en-US" sz="2400" b="1" u="sng" dirty="0">
                <a:solidFill>
                  <a:srgbClr val="05225B">
                    <a:lumMod val="90000"/>
                    <a:lumOff val="10000"/>
                  </a:srgbClr>
                </a:solidFill>
                <a:cs typeface="Calibri"/>
              </a:rPr>
              <a:t>Sub Classification</a:t>
            </a: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pic>
        <p:nvPicPr>
          <p:cNvPr id="11" name="Picture 10" descr="F:\Documents\SVN-Projects\Project-URCLEARED\TechnicalManagement\References\CAFE\RPAS-Classification.png">
            <a:extLst>
              <a:ext uri="{FF2B5EF4-FFF2-40B4-BE49-F238E27FC236}">
                <a16:creationId xmlns:a16="http://schemas.microsoft.com/office/drawing/2014/main" id="{DED406D8-FCB2-438B-B36E-7E98327FB9A8}"/>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074163" y="3386462"/>
            <a:ext cx="5759450" cy="2929255"/>
          </a:xfrm>
          <a:prstGeom prst="rect">
            <a:avLst/>
          </a:prstGeom>
          <a:noFill/>
          <a:ln>
            <a:noFill/>
          </a:ln>
        </p:spPr>
      </p:pic>
      <p:grpSp>
        <p:nvGrpSpPr>
          <p:cNvPr id="12" name="Gruppo 9">
            <a:extLst>
              <a:ext uri="{FF2B5EF4-FFF2-40B4-BE49-F238E27FC236}">
                <a16:creationId xmlns:a16="http://schemas.microsoft.com/office/drawing/2014/main" id="{D8C28857-10A1-403F-9B57-3A2C43D71EEE}"/>
              </a:ext>
            </a:extLst>
          </p:cNvPr>
          <p:cNvGrpSpPr/>
          <p:nvPr/>
        </p:nvGrpSpPr>
        <p:grpSpPr>
          <a:xfrm>
            <a:off x="7824420" y="3412327"/>
            <a:ext cx="1510188" cy="1123169"/>
            <a:chOff x="6664655" y="3450916"/>
            <a:chExt cx="1510188" cy="1123169"/>
          </a:xfrm>
        </p:grpSpPr>
        <p:sp>
          <p:nvSpPr>
            <p:cNvPr id="13" name="Rettangolo 10">
              <a:extLst>
                <a:ext uri="{FF2B5EF4-FFF2-40B4-BE49-F238E27FC236}">
                  <a16:creationId xmlns:a16="http://schemas.microsoft.com/office/drawing/2014/main" id="{F5AC0784-96C5-488E-A517-03B793D72513}"/>
                </a:ext>
              </a:extLst>
            </p:cNvPr>
            <p:cNvSpPr/>
            <p:nvPr/>
          </p:nvSpPr>
          <p:spPr>
            <a:xfrm>
              <a:off x="6988146" y="3620504"/>
              <a:ext cx="1181819" cy="953581"/>
            </a:xfrm>
            <a:prstGeom prst="rect">
              <a:avLst/>
            </a:prstGeom>
            <a:noFill/>
            <a:ln w="12700">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4" name="Immagine 11">
              <a:extLst>
                <a:ext uri="{FF2B5EF4-FFF2-40B4-BE49-F238E27FC236}">
                  <a16:creationId xmlns:a16="http://schemas.microsoft.com/office/drawing/2014/main" id="{CC9C0AE7-A827-47AA-8BCD-51CF0C9EF6A4}"/>
                </a:ext>
              </a:extLst>
            </p:cNvPr>
            <p:cNvPicPr>
              <a:picLocks noChangeAspect="1"/>
            </p:cNvPicPr>
            <p:nvPr/>
          </p:nvPicPr>
          <p:blipFill>
            <a:blip r:embed="rId3"/>
            <a:stretch>
              <a:fillRect/>
            </a:stretch>
          </p:blipFill>
          <p:spPr>
            <a:xfrm>
              <a:off x="6993024" y="4018174"/>
              <a:ext cx="1181819" cy="537820"/>
            </a:xfrm>
            <a:prstGeom prst="rect">
              <a:avLst/>
            </a:prstGeom>
          </p:spPr>
        </p:pic>
        <p:sp>
          <p:nvSpPr>
            <p:cNvPr id="15" name="CasellaDiTesto 12">
              <a:extLst>
                <a:ext uri="{FF2B5EF4-FFF2-40B4-BE49-F238E27FC236}">
                  <a16:creationId xmlns:a16="http://schemas.microsoft.com/office/drawing/2014/main" id="{13E77F11-49FE-45D7-9757-C204BE51B560}"/>
                </a:ext>
              </a:extLst>
            </p:cNvPr>
            <p:cNvSpPr txBox="1"/>
            <p:nvPr/>
          </p:nvSpPr>
          <p:spPr>
            <a:xfrm>
              <a:off x="6768000" y="3664278"/>
              <a:ext cx="1401965" cy="215444"/>
            </a:xfrm>
            <a:prstGeom prst="rect">
              <a:avLst/>
            </a:prstGeom>
          </p:spPr>
          <p:txBody>
            <a:bodyPr wrap="none" lIns="0" rIns="0" rtlCol="0">
              <a:noAutofit/>
            </a:bodyPr>
            <a:lstStyle/>
            <a:p>
              <a:pPr marL="285750"/>
              <a:r>
                <a:rPr lang="it-IT" sz="700" dirty="0">
                  <a:solidFill>
                    <a:schemeClr val="accent2">
                      <a:lumMod val="40000"/>
                      <a:lumOff val="60000"/>
                    </a:schemeClr>
                  </a:solidFill>
                </a:rPr>
                <a:t>MTOW : 87kg</a:t>
              </a:r>
            </a:p>
            <a:p>
              <a:pPr marL="285750"/>
              <a:r>
                <a:rPr lang="it-IT" sz="700" dirty="0">
                  <a:solidFill>
                    <a:schemeClr val="accent2">
                      <a:lumMod val="40000"/>
                      <a:lumOff val="60000"/>
                    </a:schemeClr>
                  </a:solidFill>
                </a:rPr>
                <a:t>Max </a:t>
              </a:r>
              <a:r>
                <a:rPr lang="it-IT" sz="700" dirty="0" err="1">
                  <a:solidFill>
                    <a:schemeClr val="accent2">
                      <a:lumMod val="40000"/>
                      <a:lumOff val="60000"/>
                    </a:schemeClr>
                  </a:solidFill>
                </a:rPr>
                <a:t>Ceiling</a:t>
              </a:r>
              <a:r>
                <a:rPr lang="it-IT" sz="700" dirty="0">
                  <a:solidFill>
                    <a:schemeClr val="accent2">
                      <a:lumMod val="40000"/>
                      <a:lumOff val="60000"/>
                    </a:schemeClr>
                  </a:solidFill>
                </a:rPr>
                <a:t> 3000m AMSL</a:t>
              </a:r>
            </a:p>
            <a:p>
              <a:pPr marL="285750"/>
              <a:r>
                <a:rPr lang="it-IT" sz="700" dirty="0">
                  <a:solidFill>
                    <a:schemeClr val="accent2">
                      <a:lumMod val="40000"/>
                      <a:lumOff val="60000"/>
                    </a:schemeClr>
                  </a:solidFill>
                </a:rPr>
                <a:t>Max speed 72 km/h</a:t>
              </a:r>
            </a:p>
          </p:txBody>
        </p:sp>
        <p:sp>
          <p:nvSpPr>
            <p:cNvPr id="16" name="CasellaDiTesto 13">
              <a:extLst>
                <a:ext uri="{FF2B5EF4-FFF2-40B4-BE49-F238E27FC236}">
                  <a16:creationId xmlns:a16="http://schemas.microsoft.com/office/drawing/2014/main" id="{42D8ECBF-17EB-49E8-B03C-2390D63A5305}"/>
                </a:ext>
              </a:extLst>
            </p:cNvPr>
            <p:cNvSpPr txBox="1"/>
            <p:nvPr/>
          </p:nvSpPr>
          <p:spPr>
            <a:xfrm>
              <a:off x="6664655" y="3450916"/>
              <a:ext cx="914400" cy="914400"/>
            </a:xfrm>
            <a:prstGeom prst="rect">
              <a:avLst/>
            </a:prstGeom>
          </p:spPr>
          <p:txBody>
            <a:bodyPr wrap="none" rtlCol="0">
              <a:normAutofit/>
            </a:bodyPr>
            <a:lstStyle/>
            <a:p>
              <a:pPr marL="285750"/>
              <a:r>
                <a:rPr lang="it-IT" sz="700" dirty="0">
                  <a:solidFill>
                    <a:schemeClr val="accent2">
                      <a:lumMod val="40000"/>
                      <a:lumOff val="60000"/>
                    </a:schemeClr>
                  </a:solidFill>
                </a:rPr>
                <a:t>SMALL VTOL</a:t>
              </a:r>
            </a:p>
          </p:txBody>
        </p:sp>
      </p:grpSp>
      <p:sp>
        <p:nvSpPr>
          <p:cNvPr id="17" name="CasellaDiTesto 14">
            <a:extLst>
              <a:ext uri="{FF2B5EF4-FFF2-40B4-BE49-F238E27FC236}">
                <a16:creationId xmlns:a16="http://schemas.microsoft.com/office/drawing/2014/main" id="{C2121E91-4A38-4E30-8CAE-372E0343B073}"/>
              </a:ext>
            </a:extLst>
          </p:cNvPr>
          <p:cNvSpPr txBox="1"/>
          <p:nvPr/>
        </p:nvSpPr>
        <p:spPr>
          <a:xfrm>
            <a:off x="7910683" y="4861898"/>
            <a:ext cx="914400" cy="914400"/>
          </a:xfrm>
          <a:prstGeom prst="rect">
            <a:avLst/>
          </a:prstGeom>
        </p:spPr>
        <p:txBody>
          <a:bodyPr wrap="none" rtlCol="0">
            <a:normAutofit/>
          </a:bodyPr>
          <a:lstStyle/>
          <a:p>
            <a:pPr marL="285750"/>
            <a:r>
              <a:rPr lang="it-IT" sz="700" dirty="0">
                <a:solidFill>
                  <a:schemeClr val="accent2">
                    <a:lumMod val="40000"/>
                    <a:lumOff val="60000"/>
                  </a:schemeClr>
                </a:solidFill>
              </a:rPr>
              <a:t>UAM VTOL</a:t>
            </a:r>
          </a:p>
        </p:txBody>
      </p:sp>
      <p:grpSp>
        <p:nvGrpSpPr>
          <p:cNvPr id="18" name="Gruppo 15">
            <a:extLst>
              <a:ext uri="{FF2B5EF4-FFF2-40B4-BE49-F238E27FC236}">
                <a16:creationId xmlns:a16="http://schemas.microsoft.com/office/drawing/2014/main" id="{E025BA80-C07E-422B-A3AB-F9EDCD86F5F6}"/>
              </a:ext>
            </a:extLst>
          </p:cNvPr>
          <p:cNvGrpSpPr/>
          <p:nvPr/>
        </p:nvGrpSpPr>
        <p:grpSpPr>
          <a:xfrm>
            <a:off x="7936394" y="5281644"/>
            <a:ext cx="1401965" cy="953581"/>
            <a:chOff x="6768000" y="5130458"/>
            <a:chExt cx="1401965" cy="953581"/>
          </a:xfrm>
        </p:grpSpPr>
        <p:sp>
          <p:nvSpPr>
            <p:cNvPr id="19" name="CasellaDiTesto 16">
              <a:extLst>
                <a:ext uri="{FF2B5EF4-FFF2-40B4-BE49-F238E27FC236}">
                  <a16:creationId xmlns:a16="http://schemas.microsoft.com/office/drawing/2014/main" id="{9A4B0D7D-103C-469E-AADC-FBAC0300B77C}"/>
                </a:ext>
              </a:extLst>
            </p:cNvPr>
            <p:cNvSpPr txBox="1"/>
            <p:nvPr/>
          </p:nvSpPr>
          <p:spPr>
            <a:xfrm>
              <a:off x="6993024" y="5141343"/>
              <a:ext cx="1176941" cy="819510"/>
            </a:xfrm>
            <a:prstGeom prst="rect">
              <a:avLst/>
            </a:prstGeom>
          </p:spPr>
          <p:txBody>
            <a:bodyPr wrap="square" rtlCol="0">
              <a:normAutofit/>
            </a:bodyPr>
            <a:lstStyle/>
            <a:p>
              <a:pPr marL="285750"/>
              <a:endParaRPr lang="it-IT" sz="2000" dirty="0"/>
            </a:p>
          </p:txBody>
        </p:sp>
        <p:sp>
          <p:nvSpPr>
            <p:cNvPr id="20" name="Rettangolo 17">
              <a:extLst>
                <a:ext uri="{FF2B5EF4-FFF2-40B4-BE49-F238E27FC236}">
                  <a16:creationId xmlns:a16="http://schemas.microsoft.com/office/drawing/2014/main" id="{6DD63DF8-6231-42EA-928C-331DDDFECFB2}"/>
                </a:ext>
              </a:extLst>
            </p:cNvPr>
            <p:cNvSpPr/>
            <p:nvPr/>
          </p:nvSpPr>
          <p:spPr>
            <a:xfrm>
              <a:off x="6988146" y="5130458"/>
              <a:ext cx="1181819" cy="953581"/>
            </a:xfrm>
            <a:prstGeom prst="rect">
              <a:avLst/>
            </a:prstGeom>
            <a:noFill/>
            <a:ln w="12700">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18">
              <a:extLst>
                <a:ext uri="{FF2B5EF4-FFF2-40B4-BE49-F238E27FC236}">
                  <a16:creationId xmlns:a16="http://schemas.microsoft.com/office/drawing/2014/main" id="{21FDDA6B-DF1D-4C7F-98B2-92A98AFA8DCE}"/>
                </a:ext>
              </a:extLst>
            </p:cNvPr>
            <p:cNvSpPr txBox="1"/>
            <p:nvPr/>
          </p:nvSpPr>
          <p:spPr>
            <a:xfrm>
              <a:off x="6768000" y="5131102"/>
              <a:ext cx="1401965" cy="215444"/>
            </a:xfrm>
            <a:prstGeom prst="rect">
              <a:avLst/>
            </a:prstGeom>
          </p:spPr>
          <p:txBody>
            <a:bodyPr wrap="none" lIns="0" rIns="0" rtlCol="0">
              <a:noAutofit/>
            </a:bodyPr>
            <a:lstStyle/>
            <a:p>
              <a:pPr marL="285750"/>
              <a:r>
                <a:rPr lang="it-IT" sz="700" dirty="0">
                  <a:solidFill>
                    <a:schemeClr val="accent2">
                      <a:lumMod val="40000"/>
                      <a:lumOff val="60000"/>
                    </a:schemeClr>
                  </a:solidFill>
                </a:rPr>
                <a:t>MTOW : 900kg</a:t>
              </a:r>
            </a:p>
            <a:p>
              <a:pPr marL="285750"/>
              <a:r>
                <a:rPr lang="it-IT" sz="700" dirty="0">
                  <a:solidFill>
                    <a:schemeClr val="accent2">
                      <a:lumMod val="40000"/>
                      <a:lumOff val="60000"/>
                    </a:schemeClr>
                  </a:solidFill>
                </a:rPr>
                <a:t>Max Range  65 km</a:t>
              </a:r>
            </a:p>
            <a:p>
              <a:pPr marL="285750"/>
              <a:r>
                <a:rPr lang="it-IT" sz="700" dirty="0">
                  <a:solidFill>
                    <a:schemeClr val="accent2">
                      <a:lumMod val="40000"/>
                      <a:lumOff val="60000"/>
                    </a:schemeClr>
                  </a:solidFill>
                </a:rPr>
                <a:t>Max speed 110 km/h</a:t>
              </a:r>
            </a:p>
          </p:txBody>
        </p:sp>
        <p:pic>
          <p:nvPicPr>
            <p:cNvPr id="22" name="Immagine 19">
              <a:extLst>
                <a:ext uri="{FF2B5EF4-FFF2-40B4-BE49-F238E27FC236}">
                  <a16:creationId xmlns:a16="http://schemas.microsoft.com/office/drawing/2014/main" id="{89973324-3DBF-4132-9C29-7DA8706ADA00}"/>
                </a:ext>
              </a:extLst>
            </p:cNvPr>
            <p:cNvPicPr>
              <a:picLocks noChangeAspect="1"/>
            </p:cNvPicPr>
            <p:nvPr/>
          </p:nvPicPr>
          <p:blipFill>
            <a:blip r:embed="rId4"/>
            <a:stretch>
              <a:fillRect/>
            </a:stretch>
          </p:blipFill>
          <p:spPr>
            <a:xfrm>
              <a:off x="7118501" y="5525404"/>
              <a:ext cx="815373" cy="542594"/>
            </a:xfrm>
            <a:prstGeom prst="rect">
              <a:avLst/>
            </a:prstGeom>
          </p:spPr>
        </p:pic>
      </p:grpSp>
    </p:spTree>
    <p:extLst>
      <p:ext uri="{BB962C8B-B14F-4D97-AF65-F5344CB8AC3E}">
        <p14:creationId xmlns:p14="http://schemas.microsoft.com/office/powerpoint/2010/main" val="3638869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12</a:t>
            </a:fld>
            <a:endParaRPr lang="fr-FR"/>
          </a:p>
        </p:txBody>
      </p:sp>
      <p:sp>
        <p:nvSpPr>
          <p:cNvPr id="13" name="Rettangolo 12">
            <a:extLst>
              <a:ext uri="{FF2B5EF4-FFF2-40B4-BE49-F238E27FC236}">
                <a16:creationId xmlns:a16="http://schemas.microsoft.com/office/drawing/2014/main" id="{0D5B86C9-C148-4E9D-B797-791A437CE61F}"/>
              </a:ext>
            </a:extLst>
          </p:cNvPr>
          <p:cNvSpPr/>
          <p:nvPr/>
        </p:nvSpPr>
        <p:spPr>
          <a:xfrm>
            <a:off x="235961" y="1181796"/>
            <a:ext cx="2448427"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Sample of Results</a:t>
            </a:r>
          </a:p>
        </p:txBody>
      </p:sp>
      <p:sp>
        <p:nvSpPr>
          <p:cNvPr id="14" name="Titolo 1">
            <a:extLst>
              <a:ext uri="{FF2B5EF4-FFF2-40B4-BE49-F238E27FC236}">
                <a16:creationId xmlns:a16="http://schemas.microsoft.com/office/drawing/2014/main" id="{CCA6060C-E2BD-44CC-81D2-8AEC1B2DF80D}"/>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1" i="1" u="none" strike="noStrike" kern="1200" cap="none" spc="0" normalizeH="0" baseline="0" dirty="0" smtClean="0">
                <a:ln>
                  <a:noFill/>
                </a:ln>
                <a:solidFill>
                  <a:srgbClr val="4E88C7"/>
                </a:solidFill>
                <a:effectLst/>
                <a:uLnTx/>
                <a:uFillTx/>
                <a:latin typeface="Calibri"/>
                <a:ea typeface="+mj-ea"/>
                <a:cs typeface="Calibri"/>
              </a:rPr>
              <a:t>Validation Step 2 – FTS Probabilistic Analysis</a:t>
            </a:r>
            <a:endParaRPr kumimoji="0" lang="en-GB" sz="3200" b="1" i="1" u="none" strike="noStrike" kern="1200" cap="none" spc="0" normalizeH="0" baseline="0" dirty="0">
              <a:ln>
                <a:noFill/>
              </a:ln>
              <a:solidFill>
                <a:srgbClr val="4E88C7"/>
              </a:solidFill>
              <a:effectLst/>
              <a:uLnTx/>
              <a:uFillTx/>
              <a:latin typeface="Calibri"/>
              <a:ea typeface="+mj-ea"/>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663587590"/>
              </p:ext>
            </p:extLst>
          </p:nvPr>
        </p:nvGraphicFramePr>
        <p:xfrm>
          <a:off x="1786926" y="1995952"/>
          <a:ext cx="7888015" cy="3252804"/>
        </p:xfrm>
        <a:graphic>
          <a:graphicData uri="http://schemas.openxmlformats.org/drawingml/2006/table">
            <a:tbl>
              <a:tblPr firstRow="1" firstCol="1">
                <a:tableStyleId>{5C22544A-7EE6-4342-B048-85BDC9FD1C3A}</a:tableStyleId>
              </a:tblPr>
              <a:tblGrid>
                <a:gridCol w="1517361">
                  <a:extLst>
                    <a:ext uri="{9D8B030D-6E8A-4147-A177-3AD203B41FA5}">
                      <a16:colId xmlns:a16="http://schemas.microsoft.com/office/drawing/2014/main" val="2188518536"/>
                    </a:ext>
                  </a:extLst>
                </a:gridCol>
                <a:gridCol w="1061195">
                  <a:extLst>
                    <a:ext uri="{9D8B030D-6E8A-4147-A177-3AD203B41FA5}">
                      <a16:colId xmlns:a16="http://schemas.microsoft.com/office/drawing/2014/main" val="1167808883"/>
                    </a:ext>
                  </a:extLst>
                </a:gridCol>
                <a:gridCol w="1061195">
                  <a:extLst>
                    <a:ext uri="{9D8B030D-6E8A-4147-A177-3AD203B41FA5}">
                      <a16:colId xmlns:a16="http://schemas.microsoft.com/office/drawing/2014/main" val="807024010"/>
                    </a:ext>
                  </a:extLst>
                </a:gridCol>
                <a:gridCol w="1062066">
                  <a:extLst>
                    <a:ext uri="{9D8B030D-6E8A-4147-A177-3AD203B41FA5}">
                      <a16:colId xmlns:a16="http://schemas.microsoft.com/office/drawing/2014/main" val="368643516"/>
                    </a:ext>
                  </a:extLst>
                </a:gridCol>
                <a:gridCol w="1062066">
                  <a:extLst>
                    <a:ext uri="{9D8B030D-6E8A-4147-A177-3AD203B41FA5}">
                      <a16:colId xmlns:a16="http://schemas.microsoft.com/office/drawing/2014/main" val="3754728617"/>
                    </a:ext>
                  </a:extLst>
                </a:gridCol>
                <a:gridCol w="1062066">
                  <a:extLst>
                    <a:ext uri="{9D8B030D-6E8A-4147-A177-3AD203B41FA5}">
                      <a16:colId xmlns:a16="http://schemas.microsoft.com/office/drawing/2014/main" val="43106936"/>
                    </a:ext>
                  </a:extLst>
                </a:gridCol>
                <a:gridCol w="1062066">
                  <a:extLst>
                    <a:ext uri="{9D8B030D-6E8A-4147-A177-3AD203B41FA5}">
                      <a16:colId xmlns:a16="http://schemas.microsoft.com/office/drawing/2014/main" val="3377513930"/>
                    </a:ext>
                  </a:extLst>
                </a:gridCol>
              </a:tblGrid>
              <a:tr h="246276">
                <a:tc>
                  <a:txBody>
                    <a:bodyPr/>
                    <a:lstStyle/>
                    <a:p>
                      <a:pPr algn="ctr">
                        <a:spcAft>
                          <a:spcPts val="1000"/>
                        </a:spcAft>
                      </a:pPr>
                      <a:r>
                        <a:rPr lang="en-US" sz="1600" dirty="0">
                          <a:effectLst/>
                        </a:rPr>
                        <a:t> </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spcAft>
                          <a:spcPts val="0"/>
                        </a:spcAft>
                      </a:pPr>
                      <a:r>
                        <a:rPr lang="en-US" sz="2000" dirty="0">
                          <a:solidFill>
                            <a:schemeClr val="accent6"/>
                          </a:solidFill>
                          <a:effectLst/>
                        </a:rPr>
                        <a:t>Total conflict number: CAFÉ REV6</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4303825"/>
                  </a:ext>
                </a:extLst>
              </a:tr>
              <a:tr h="492551">
                <a:tc>
                  <a:txBody>
                    <a:bodyPr/>
                    <a:lstStyle/>
                    <a:p>
                      <a:pPr algn="ctr">
                        <a:spcAft>
                          <a:spcPts val="0"/>
                        </a:spcAft>
                      </a:pPr>
                      <a:r>
                        <a:rPr lang="en-US" sz="1600" dirty="0">
                          <a:solidFill>
                            <a:schemeClr val="accent6"/>
                          </a:solidFill>
                          <a:effectLst/>
                        </a:rPr>
                        <a:t>Encounter Identification</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WCV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Spurious</a:t>
                      </a:r>
                      <a:endParaRPr lang="en-GB" sz="1600" b="1" dirty="0">
                        <a:effectLst/>
                      </a:endParaRPr>
                    </a:p>
                    <a:p>
                      <a:pPr algn="ctr">
                        <a:spcAft>
                          <a:spcPts val="0"/>
                        </a:spcAft>
                      </a:pPr>
                      <a:r>
                        <a:rPr lang="en-US" sz="1600" b="1" dirty="0">
                          <a:effectLst/>
                        </a:rPr>
                        <a:t>Caution</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Active</a:t>
                      </a:r>
                      <a:endParaRPr lang="en-GB" sz="1600" b="1" dirty="0">
                        <a:effectLst/>
                      </a:endParaRPr>
                    </a:p>
                    <a:p>
                      <a:pPr algn="ctr">
                        <a:spcAft>
                          <a:spcPts val="0"/>
                        </a:spcAft>
                      </a:pPr>
                      <a:r>
                        <a:rPr lang="en-US" sz="1600" b="1" dirty="0">
                          <a:effectLst/>
                        </a:rPr>
                        <a:t>Caution</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err="1">
                          <a:effectLst/>
                        </a:rPr>
                        <a:t>LoWC</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No Caution</a:t>
                      </a:r>
                      <a:endParaRPr lang="en-GB" sz="1600" b="1" dirty="0">
                        <a:effectLst/>
                      </a:endParaRPr>
                    </a:p>
                    <a:p>
                      <a:pPr algn="ctr">
                        <a:spcAft>
                          <a:spcPts val="0"/>
                        </a:spcAft>
                      </a:pPr>
                      <a:r>
                        <a:rPr lang="en-US" sz="1600" b="1" dirty="0" err="1">
                          <a:effectLst/>
                        </a:rPr>
                        <a:t>LoWC</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NMAC</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8457981"/>
                  </a:ext>
                </a:extLst>
              </a:tr>
              <a:tr h="554121">
                <a:tc rowSpan="2">
                  <a:txBody>
                    <a:bodyPr/>
                    <a:lstStyle/>
                    <a:p>
                      <a:pPr algn="ctr">
                        <a:spcAft>
                          <a:spcPts val="1000"/>
                        </a:spcAft>
                      </a:pPr>
                      <a:r>
                        <a:rPr lang="en-US" sz="1600" dirty="0">
                          <a:solidFill>
                            <a:schemeClr val="accent6"/>
                          </a:solidFill>
                          <a:effectLst/>
                        </a:rPr>
                        <a:t>ACAS-High</a:t>
                      </a:r>
                      <a:endParaRPr lang="en-GB" sz="1600" dirty="0">
                        <a:solidFill>
                          <a:schemeClr val="accent6"/>
                        </a:solidFill>
                        <a:effectLst/>
                      </a:endParaRPr>
                    </a:p>
                    <a:p>
                      <a:pPr algn="ctr">
                        <a:spcAft>
                          <a:spcPts val="1000"/>
                        </a:spcAft>
                      </a:pPr>
                      <a:r>
                        <a:rPr lang="en-US" sz="1600" dirty="0">
                          <a:solidFill>
                            <a:schemeClr val="accent6"/>
                          </a:solidFill>
                          <a:effectLst/>
                        </a:rPr>
                        <a:t>120,245</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1000"/>
                        </a:spcAft>
                      </a:pPr>
                      <a:r>
                        <a:rPr lang="en-US" sz="1600" b="1" dirty="0">
                          <a:effectLst/>
                        </a:rPr>
                        <a:t>SESAR</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4,267</a:t>
                      </a:r>
                      <a:endParaRPr lang="en-GB" sz="1600" dirty="0">
                        <a:effectLst/>
                      </a:endParaRPr>
                    </a:p>
                    <a:p>
                      <a:pPr algn="ctr">
                        <a:spcAft>
                          <a:spcPts val="300"/>
                        </a:spcAft>
                      </a:pPr>
                      <a:r>
                        <a:rPr lang="en-US" sz="1600" dirty="0">
                          <a:effectLst/>
                        </a:rPr>
                        <a:t>3.54%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9,393</a:t>
                      </a:r>
                      <a:endParaRPr lang="en-GB" sz="1600" dirty="0">
                        <a:effectLst/>
                      </a:endParaRPr>
                    </a:p>
                    <a:p>
                      <a:pPr algn="ctr">
                        <a:spcAft>
                          <a:spcPts val="300"/>
                        </a:spcAft>
                      </a:pPr>
                      <a:r>
                        <a:rPr lang="en-US" sz="1600" dirty="0">
                          <a:effectLst/>
                        </a:rPr>
                        <a:t>7.81%</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2,673</a:t>
                      </a:r>
                      <a:endParaRPr lang="en-GB" sz="1600" dirty="0">
                        <a:effectLst/>
                      </a:endParaRPr>
                    </a:p>
                    <a:p>
                      <a:pPr algn="ctr">
                        <a:spcAft>
                          <a:spcPts val="300"/>
                        </a:spcAft>
                      </a:pPr>
                      <a:r>
                        <a:rPr lang="en-US" sz="1600" dirty="0">
                          <a:effectLst/>
                        </a:rPr>
                        <a:t>2.22%</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490</a:t>
                      </a:r>
                      <a:endParaRPr lang="en-GB" sz="1600" dirty="0">
                        <a:effectLst/>
                      </a:endParaRPr>
                    </a:p>
                    <a:p>
                      <a:pPr algn="ctr">
                        <a:spcAft>
                          <a:spcPts val="300"/>
                        </a:spcAft>
                      </a:pPr>
                      <a:r>
                        <a:rPr lang="en-US" sz="1600" dirty="0" smtClean="0">
                          <a:effectLst/>
                        </a:rPr>
                        <a:t>0.40%</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43</a:t>
                      </a:r>
                      <a:endParaRPr lang="en-GB" sz="1600" dirty="0">
                        <a:effectLst/>
                      </a:endParaRPr>
                    </a:p>
                    <a:p>
                      <a:pPr algn="ctr">
                        <a:spcAft>
                          <a:spcPts val="300"/>
                        </a:spcAft>
                      </a:pPr>
                      <a:r>
                        <a:rPr lang="en-US" sz="1600" dirty="0" smtClean="0">
                          <a:effectLst/>
                        </a:rPr>
                        <a:t>0.03%</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4300672"/>
                  </a:ext>
                </a:extLst>
              </a:tr>
              <a:tr h="554121">
                <a:tc vMerge="1">
                  <a:txBody>
                    <a:bodyPr/>
                    <a:lstStyle/>
                    <a:p>
                      <a:endParaRPr lang="en-GB"/>
                    </a:p>
                  </a:txBody>
                  <a:tcPr/>
                </a:tc>
                <a:tc>
                  <a:txBody>
                    <a:bodyPr/>
                    <a:lstStyle/>
                    <a:p>
                      <a:pPr algn="ctr">
                        <a:spcAft>
                          <a:spcPts val="1000"/>
                        </a:spcAft>
                      </a:pPr>
                      <a:r>
                        <a:rPr lang="en-US" sz="1600" b="1">
                          <a:effectLst/>
                        </a:rPr>
                        <a:t>DO365</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4,866</a:t>
                      </a:r>
                      <a:endParaRPr lang="en-GB" sz="1600" dirty="0">
                        <a:effectLst/>
                      </a:endParaRPr>
                    </a:p>
                    <a:p>
                      <a:pPr algn="ctr">
                        <a:spcAft>
                          <a:spcPts val="300"/>
                        </a:spcAft>
                      </a:pPr>
                      <a:r>
                        <a:rPr lang="en-US" sz="1600" dirty="0">
                          <a:effectLst/>
                        </a:rPr>
                        <a:t>4.04%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11,744</a:t>
                      </a:r>
                      <a:endParaRPr lang="en-GB" sz="1600" dirty="0">
                        <a:effectLst/>
                      </a:endParaRPr>
                    </a:p>
                    <a:p>
                      <a:pPr algn="ctr">
                        <a:spcAft>
                          <a:spcPts val="300"/>
                        </a:spcAft>
                      </a:pPr>
                      <a:r>
                        <a:rPr lang="en-US" sz="1600" dirty="0" smtClean="0">
                          <a:effectLst/>
                        </a:rPr>
                        <a:t>9.76%</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3,100</a:t>
                      </a:r>
                      <a:endParaRPr lang="en-GB" sz="1600" dirty="0">
                        <a:effectLst/>
                      </a:endParaRPr>
                    </a:p>
                    <a:p>
                      <a:pPr algn="ctr">
                        <a:spcAft>
                          <a:spcPts val="300"/>
                        </a:spcAft>
                      </a:pPr>
                      <a:r>
                        <a:rPr lang="en-US" sz="1600" dirty="0" smtClean="0">
                          <a:effectLst/>
                        </a:rPr>
                        <a:t>2.57%</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564</a:t>
                      </a:r>
                      <a:endParaRPr lang="en-GB" sz="1600" dirty="0">
                        <a:effectLst/>
                      </a:endParaRPr>
                    </a:p>
                    <a:p>
                      <a:pPr algn="ctr">
                        <a:spcAft>
                          <a:spcPts val="300"/>
                        </a:spcAft>
                      </a:pPr>
                      <a:r>
                        <a:rPr lang="en-US" sz="1600" dirty="0" smtClean="0">
                          <a:effectLst/>
                        </a:rPr>
                        <a:t>0.46%</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43</a:t>
                      </a:r>
                      <a:endParaRPr lang="en-GB" sz="1600" dirty="0">
                        <a:effectLst/>
                      </a:endParaRPr>
                    </a:p>
                    <a:p>
                      <a:pPr algn="ctr">
                        <a:spcAft>
                          <a:spcPts val="300"/>
                        </a:spcAft>
                      </a:pPr>
                      <a:r>
                        <a:rPr lang="en-US" sz="1600" dirty="0" smtClean="0">
                          <a:effectLst/>
                        </a:rPr>
                        <a:t>0.03%</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212135"/>
                  </a:ext>
                </a:extLst>
              </a:tr>
              <a:tr h="554121">
                <a:tc rowSpan="2">
                  <a:txBody>
                    <a:bodyPr/>
                    <a:lstStyle/>
                    <a:p>
                      <a:pPr algn="ctr">
                        <a:spcAft>
                          <a:spcPts val="1000"/>
                        </a:spcAft>
                      </a:pPr>
                      <a:r>
                        <a:rPr lang="en-US" sz="1600" dirty="0">
                          <a:solidFill>
                            <a:schemeClr val="accent6"/>
                          </a:solidFill>
                          <a:effectLst/>
                        </a:rPr>
                        <a:t>ACAS-Low</a:t>
                      </a:r>
                      <a:endParaRPr lang="en-GB" sz="1600" dirty="0">
                        <a:solidFill>
                          <a:schemeClr val="accent6"/>
                        </a:solidFill>
                        <a:effectLst/>
                      </a:endParaRPr>
                    </a:p>
                    <a:p>
                      <a:pPr algn="ctr">
                        <a:spcAft>
                          <a:spcPts val="1000"/>
                        </a:spcAft>
                      </a:pPr>
                      <a:r>
                        <a:rPr lang="en-US" sz="1600" dirty="0">
                          <a:solidFill>
                            <a:schemeClr val="accent6"/>
                          </a:solidFill>
                          <a:effectLst/>
                        </a:rPr>
                        <a:t>144,878</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1000"/>
                        </a:spcAft>
                      </a:pPr>
                      <a:r>
                        <a:rPr lang="en-US" sz="1600" b="1">
                          <a:effectLst/>
                        </a:rPr>
                        <a:t>SESAR</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9,052</a:t>
                      </a:r>
                      <a:endParaRPr lang="en-GB" sz="1600" dirty="0">
                        <a:effectLst/>
                      </a:endParaRPr>
                    </a:p>
                    <a:p>
                      <a:pPr algn="ctr">
                        <a:spcAft>
                          <a:spcPts val="300"/>
                        </a:spcAft>
                      </a:pPr>
                      <a:r>
                        <a:rPr lang="en-US" sz="1600" dirty="0">
                          <a:effectLst/>
                        </a:rPr>
                        <a:t>6.24%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37,584</a:t>
                      </a:r>
                      <a:endParaRPr lang="en-GB" sz="1600" dirty="0">
                        <a:effectLst/>
                      </a:endParaRPr>
                    </a:p>
                    <a:p>
                      <a:pPr algn="ctr">
                        <a:spcAft>
                          <a:spcPts val="300"/>
                        </a:spcAft>
                      </a:pPr>
                      <a:r>
                        <a:rPr lang="en-US" sz="1600" dirty="0">
                          <a:effectLst/>
                        </a:rPr>
                        <a:t>25.94%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21,706</a:t>
                      </a:r>
                      <a:endParaRPr lang="en-GB" sz="1600" dirty="0">
                        <a:effectLst/>
                      </a:endParaRPr>
                    </a:p>
                    <a:p>
                      <a:pPr algn="ctr">
                        <a:spcAft>
                          <a:spcPts val="300"/>
                        </a:spcAft>
                      </a:pPr>
                      <a:r>
                        <a:rPr lang="en-US" sz="1600" dirty="0">
                          <a:effectLst/>
                        </a:rPr>
                        <a:t>14.98%</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1,396</a:t>
                      </a:r>
                      <a:endParaRPr lang="en-GB" sz="1600" dirty="0">
                        <a:effectLst/>
                      </a:endParaRPr>
                    </a:p>
                    <a:p>
                      <a:pPr algn="ctr">
                        <a:spcAft>
                          <a:spcPts val="300"/>
                        </a:spcAft>
                      </a:pPr>
                      <a:r>
                        <a:rPr lang="en-US" sz="1600" dirty="0">
                          <a:effectLst/>
                        </a:rPr>
                        <a:t>0.96%</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410</a:t>
                      </a:r>
                      <a:endParaRPr lang="en-GB" sz="1600" dirty="0">
                        <a:effectLst/>
                      </a:endParaRPr>
                    </a:p>
                    <a:p>
                      <a:pPr algn="ctr">
                        <a:spcAft>
                          <a:spcPts val="300"/>
                        </a:spcAft>
                      </a:pPr>
                      <a:r>
                        <a:rPr lang="en-US" sz="1600" dirty="0">
                          <a:effectLst/>
                        </a:rPr>
                        <a:t>0.28%</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6462126"/>
                  </a:ext>
                </a:extLst>
              </a:tr>
              <a:tr h="554121">
                <a:tc vMerge="1">
                  <a:txBody>
                    <a:bodyPr/>
                    <a:lstStyle/>
                    <a:p>
                      <a:endParaRPr lang="en-GB"/>
                    </a:p>
                  </a:txBody>
                  <a:tcPr/>
                </a:tc>
                <a:tc>
                  <a:txBody>
                    <a:bodyPr/>
                    <a:lstStyle/>
                    <a:p>
                      <a:pPr algn="ctr">
                        <a:spcAft>
                          <a:spcPts val="1000"/>
                        </a:spcAft>
                      </a:pPr>
                      <a:r>
                        <a:rPr lang="en-US" sz="1600" b="1" dirty="0">
                          <a:effectLst/>
                        </a:rPr>
                        <a:t>DO365</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9,044</a:t>
                      </a:r>
                      <a:endParaRPr lang="en-GB" sz="1600" dirty="0">
                        <a:effectLst/>
                      </a:endParaRPr>
                    </a:p>
                    <a:p>
                      <a:pPr algn="ctr">
                        <a:spcAft>
                          <a:spcPts val="300"/>
                        </a:spcAft>
                      </a:pPr>
                      <a:r>
                        <a:rPr lang="en-US" sz="1600" dirty="0">
                          <a:effectLst/>
                        </a:rPr>
                        <a:t>6.24%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46,555</a:t>
                      </a:r>
                      <a:endParaRPr lang="en-GB" sz="1600" dirty="0">
                        <a:effectLst/>
                      </a:endParaRPr>
                    </a:p>
                    <a:p>
                      <a:pPr algn="ctr">
                        <a:spcAft>
                          <a:spcPts val="300"/>
                        </a:spcAft>
                      </a:pPr>
                      <a:r>
                        <a:rPr lang="en-US" sz="1600" dirty="0">
                          <a:effectLst/>
                        </a:rPr>
                        <a:t>32.13%</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33,237</a:t>
                      </a:r>
                      <a:endParaRPr lang="en-GB" sz="1600" dirty="0">
                        <a:effectLst/>
                      </a:endParaRPr>
                    </a:p>
                    <a:p>
                      <a:pPr algn="ctr">
                        <a:spcAft>
                          <a:spcPts val="300"/>
                        </a:spcAft>
                      </a:pPr>
                      <a:r>
                        <a:rPr lang="en-US" sz="1600" dirty="0">
                          <a:effectLst/>
                        </a:rPr>
                        <a:t>22.94%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4,688</a:t>
                      </a:r>
                      <a:endParaRPr lang="en-GB" sz="1600" dirty="0">
                        <a:effectLst/>
                      </a:endParaRPr>
                    </a:p>
                    <a:p>
                      <a:pPr algn="ctr">
                        <a:spcAft>
                          <a:spcPts val="300"/>
                        </a:spcAft>
                      </a:pPr>
                      <a:r>
                        <a:rPr lang="en-US" sz="1600" dirty="0">
                          <a:effectLst/>
                        </a:rPr>
                        <a:t>3.23%</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410</a:t>
                      </a:r>
                      <a:endParaRPr lang="en-GB" sz="1600" dirty="0">
                        <a:effectLst/>
                      </a:endParaRPr>
                    </a:p>
                    <a:p>
                      <a:pPr algn="ctr">
                        <a:spcAft>
                          <a:spcPts val="300"/>
                        </a:spcAft>
                      </a:pPr>
                      <a:r>
                        <a:rPr lang="en-US" sz="1600" dirty="0">
                          <a:effectLst/>
                        </a:rPr>
                        <a:t>0.28%</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5748594"/>
                  </a:ext>
                </a:extLst>
              </a:tr>
            </a:tbl>
          </a:graphicData>
        </a:graphic>
      </p:graphicFrame>
    </p:spTree>
    <p:extLst>
      <p:ext uri="{BB962C8B-B14F-4D97-AF65-F5344CB8AC3E}">
        <p14:creationId xmlns:p14="http://schemas.microsoft.com/office/powerpoint/2010/main" val="3932507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13</a:t>
            </a:fld>
            <a:endParaRPr lang="fr-FR"/>
          </a:p>
        </p:txBody>
      </p:sp>
      <p:sp>
        <p:nvSpPr>
          <p:cNvPr id="13" name="Rettangolo 12">
            <a:extLst>
              <a:ext uri="{FF2B5EF4-FFF2-40B4-BE49-F238E27FC236}">
                <a16:creationId xmlns:a16="http://schemas.microsoft.com/office/drawing/2014/main" id="{0D5B86C9-C148-4E9D-B797-791A437CE61F}"/>
              </a:ext>
            </a:extLst>
          </p:cNvPr>
          <p:cNvSpPr/>
          <p:nvPr/>
        </p:nvSpPr>
        <p:spPr>
          <a:xfrm>
            <a:off x="235961" y="1181796"/>
            <a:ext cx="2448427"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Sample of Results</a:t>
            </a:r>
          </a:p>
        </p:txBody>
      </p:sp>
      <p:sp>
        <p:nvSpPr>
          <p:cNvPr id="14" name="Titolo 1">
            <a:extLst>
              <a:ext uri="{FF2B5EF4-FFF2-40B4-BE49-F238E27FC236}">
                <a16:creationId xmlns:a16="http://schemas.microsoft.com/office/drawing/2014/main" id="{CCA6060C-E2BD-44CC-81D2-8AEC1B2DF80D}"/>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1" i="1" u="none" strike="noStrike" kern="1200" cap="none" spc="0" normalizeH="0" baseline="0" dirty="0" smtClean="0">
                <a:ln>
                  <a:noFill/>
                </a:ln>
                <a:solidFill>
                  <a:srgbClr val="4E88C7"/>
                </a:solidFill>
                <a:effectLst/>
                <a:uLnTx/>
                <a:uFillTx/>
                <a:latin typeface="Calibri"/>
                <a:ea typeface="+mj-ea"/>
                <a:cs typeface="Calibri"/>
              </a:rPr>
              <a:t>Validation Step 2 – FTS Probabilistic Analysis</a:t>
            </a:r>
            <a:endParaRPr kumimoji="0" lang="en-GB" sz="3200" b="1" i="1" u="none" strike="noStrike" kern="1200" cap="none" spc="0" normalizeH="0" baseline="0" dirty="0">
              <a:ln>
                <a:noFill/>
              </a:ln>
              <a:solidFill>
                <a:srgbClr val="4E88C7"/>
              </a:solidFill>
              <a:effectLst/>
              <a:uLnTx/>
              <a:uFillTx/>
              <a:latin typeface="Calibri"/>
              <a:ea typeface="+mj-ea"/>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815166157"/>
              </p:ext>
            </p:extLst>
          </p:nvPr>
        </p:nvGraphicFramePr>
        <p:xfrm>
          <a:off x="1802947" y="1977200"/>
          <a:ext cx="7970321" cy="4252446"/>
        </p:xfrm>
        <a:graphic>
          <a:graphicData uri="http://schemas.openxmlformats.org/drawingml/2006/table">
            <a:tbl>
              <a:tblPr firstRow="1" firstCol="1">
                <a:tableStyleId>{5C22544A-7EE6-4342-B048-85BDC9FD1C3A}</a:tableStyleId>
              </a:tblPr>
              <a:tblGrid>
                <a:gridCol w="1533193">
                  <a:extLst>
                    <a:ext uri="{9D8B030D-6E8A-4147-A177-3AD203B41FA5}">
                      <a16:colId xmlns:a16="http://schemas.microsoft.com/office/drawing/2014/main" val="2523550058"/>
                    </a:ext>
                  </a:extLst>
                </a:gridCol>
                <a:gridCol w="1072268">
                  <a:extLst>
                    <a:ext uri="{9D8B030D-6E8A-4147-A177-3AD203B41FA5}">
                      <a16:colId xmlns:a16="http://schemas.microsoft.com/office/drawing/2014/main" val="550902284"/>
                    </a:ext>
                  </a:extLst>
                </a:gridCol>
                <a:gridCol w="1072268">
                  <a:extLst>
                    <a:ext uri="{9D8B030D-6E8A-4147-A177-3AD203B41FA5}">
                      <a16:colId xmlns:a16="http://schemas.microsoft.com/office/drawing/2014/main" val="2344939439"/>
                    </a:ext>
                  </a:extLst>
                </a:gridCol>
                <a:gridCol w="1073148">
                  <a:extLst>
                    <a:ext uri="{9D8B030D-6E8A-4147-A177-3AD203B41FA5}">
                      <a16:colId xmlns:a16="http://schemas.microsoft.com/office/drawing/2014/main" val="3688466081"/>
                    </a:ext>
                  </a:extLst>
                </a:gridCol>
                <a:gridCol w="1073148">
                  <a:extLst>
                    <a:ext uri="{9D8B030D-6E8A-4147-A177-3AD203B41FA5}">
                      <a16:colId xmlns:a16="http://schemas.microsoft.com/office/drawing/2014/main" val="2742594747"/>
                    </a:ext>
                  </a:extLst>
                </a:gridCol>
                <a:gridCol w="1073148">
                  <a:extLst>
                    <a:ext uri="{9D8B030D-6E8A-4147-A177-3AD203B41FA5}">
                      <a16:colId xmlns:a16="http://schemas.microsoft.com/office/drawing/2014/main" val="14219275"/>
                    </a:ext>
                  </a:extLst>
                </a:gridCol>
                <a:gridCol w="1073148">
                  <a:extLst>
                    <a:ext uri="{9D8B030D-6E8A-4147-A177-3AD203B41FA5}">
                      <a16:colId xmlns:a16="http://schemas.microsoft.com/office/drawing/2014/main" val="2605478096"/>
                    </a:ext>
                  </a:extLst>
                </a:gridCol>
              </a:tblGrid>
              <a:tr h="178439">
                <a:tc>
                  <a:txBody>
                    <a:bodyPr/>
                    <a:lstStyle/>
                    <a:p>
                      <a:pPr algn="ctr">
                        <a:spcAft>
                          <a:spcPts val="1000"/>
                        </a:spcAft>
                      </a:pPr>
                      <a:r>
                        <a:rPr lang="en-US" sz="1600" dirty="0">
                          <a:effectLst/>
                        </a:rPr>
                        <a:t> </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spcAft>
                          <a:spcPts val="0"/>
                        </a:spcAft>
                      </a:pPr>
                      <a:r>
                        <a:rPr lang="en-US" sz="2000" dirty="0">
                          <a:solidFill>
                            <a:schemeClr val="accent6"/>
                          </a:solidFill>
                          <a:effectLst/>
                        </a:rPr>
                        <a:t>Total conflict number: CAFÉ REV6</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7585266"/>
                  </a:ext>
                </a:extLst>
              </a:tr>
              <a:tr h="792966">
                <a:tc>
                  <a:txBody>
                    <a:bodyPr/>
                    <a:lstStyle/>
                    <a:p>
                      <a:pPr algn="ctr">
                        <a:spcAft>
                          <a:spcPts val="0"/>
                        </a:spcAft>
                      </a:pPr>
                      <a:r>
                        <a:rPr lang="en-US" sz="1600" dirty="0">
                          <a:solidFill>
                            <a:schemeClr val="accent6"/>
                          </a:solidFill>
                          <a:effectLst/>
                        </a:rPr>
                        <a:t>Encounter Identification</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WCV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Spurious</a:t>
                      </a:r>
                      <a:endParaRPr lang="en-GB" sz="1600" b="1" dirty="0">
                        <a:effectLst/>
                      </a:endParaRPr>
                    </a:p>
                    <a:p>
                      <a:pPr algn="ctr">
                        <a:spcAft>
                          <a:spcPts val="0"/>
                        </a:spcAft>
                      </a:pPr>
                      <a:r>
                        <a:rPr lang="en-US" sz="1600" b="1" dirty="0">
                          <a:effectLst/>
                        </a:rPr>
                        <a:t>Caution</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Active</a:t>
                      </a:r>
                      <a:endParaRPr lang="en-GB" sz="1600" b="1">
                        <a:effectLst/>
                      </a:endParaRPr>
                    </a:p>
                    <a:p>
                      <a:pPr algn="ctr">
                        <a:spcAft>
                          <a:spcPts val="0"/>
                        </a:spcAft>
                      </a:pPr>
                      <a:r>
                        <a:rPr lang="en-US" sz="1600" b="1">
                          <a:effectLst/>
                        </a:rPr>
                        <a:t>Caution</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LoWC</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No Caution</a:t>
                      </a:r>
                      <a:endParaRPr lang="en-GB" sz="1600" b="1">
                        <a:effectLst/>
                      </a:endParaRPr>
                    </a:p>
                    <a:p>
                      <a:pPr algn="ctr">
                        <a:spcAft>
                          <a:spcPts val="0"/>
                        </a:spcAft>
                      </a:pPr>
                      <a:r>
                        <a:rPr lang="en-US" sz="1600" b="1">
                          <a:effectLst/>
                        </a:rPr>
                        <a:t>LoWC</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NMAC</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9771576"/>
                  </a:ext>
                </a:extLst>
              </a:tr>
              <a:tr h="401489">
                <a:tc rowSpan="3">
                  <a:txBody>
                    <a:bodyPr/>
                    <a:lstStyle/>
                    <a:p>
                      <a:pPr algn="ctr">
                        <a:spcAft>
                          <a:spcPts val="1000"/>
                        </a:spcAft>
                      </a:pPr>
                      <a:r>
                        <a:rPr lang="en-US" sz="1600" dirty="0">
                          <a:solidFill>
                            <a:schemeClr val="accent6"/>
                          </a:solidFill>
                          <a:effectLst/>
                        </a:rPr>
                        <a:t>Coop-High</a:t>
                      </a:r>
                      <a:endParaRPr lang="en-GB" sz="1600" dirty="0">
                        <a:solidFill>
                          <a:schemeClr val="accent6"/>
                        </a:solidFill>
                        <a:effectLst/>
                      </a:endParaRPr>
                    </a:p>
                    <a:p>
                      <a:pPr algn="ctr">
                        <a:spcAft>
                          <a:spcPts val="1000"/>
                        </a:spcAft>
                      </a:pPr>
                      <a:r>
                        <a:rPr lang="en-US" sz="1600" dirty="0">
                          <a:solidFill>
                            <a:schemeClr val="accent6"/>
                          </a:solidFill>
                          <a:effectLst/>
                        </a:rPr>
                        <a:t>11,596</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05NM</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337</a:t>
                      </a:r>
                      <a:endParaRPr lang="en-GB" sz="1600" dirty="0">
                        <a:effectLst/>
                      </a:endParaRPr>
                    </a:p>
                    <a:p>
                      <a:pPr algn="ctr">
                        <a:spcAft>
                          <a:spcPts val="300"/>
                        </a:spcAft>
                      </a:pPr>
                      <a:r>
                        <a:rPr lang="en-US" sz="1600" dirty="0">
                          <a:effectLst/>
                        </a:rPr>
                        <a:t>2.90%</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477</a:t>
                      </a:r>
                      <a:endParaRPr lang="en-GB" sz="1600">
                        <a:effectLst/>
                      </a:endParaRPr>
                    </a:p>
                    <a:p>
                      <a:pPr algn="ctr">
                        <a:spcAft>
                          <a:spcPts val="300"/>
                        </a:spcAft>
                      </a:pPr>
                      <a:r>
                        <a:rPr lang="en-US" sz="1600">
                          <a:effectLst/>
                        </a:rPr>
                        <a:t>4.11%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253</a:t>
                      </a:r>
                      <a:endParaRPr lang="en-GB" sz="1600">
                        <a:effectLst/>
                      </a:endParaRPr>
                    </a:p>
                    <a:p>
                      <a:pPr algn="ctr">
                        <a:spcAft>
                          <a:spcPts val="300"/>
                        </a:spcAft>
                      </a:pPr>
                      <a:r>
                        <a:rPr lang="en-US" sz="1600">
                          <a:effectLst/>
                        </a:rPr>
                        <a:t>2.18%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26950"/>
                  </a:ext>
                </a:extLst>
              </a:tr>
              <a:tr h="401489">
                <a:tc vMerge="1">
                  <a:txBody>
                    <a:bodyPr/>
                    <a:lstStyle/>
                    <a:p>
                      <a:endParaRPr lang="en-GB"/>
                    </a:p>
                  </a:txBody>
                  <a:tcPr/>
                </a:tc>
                <a:tc>
                  <a:txBody>
                    <a:bodyPr/>
                    <a:lstStyle/>
                    <a:p>
                      <a:pPr algn="ctr">
                        <a:spcAft>
                          <a:spcPts val="0"/>
                        </a:spcAft>
                      </a:pPr>
                      <a:r>
                        <a:rPr lang="en-US" sz="1600" b="1">
                          <a:effectLst/>
                        </a:rPr>
                        <a:t>22KFT</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290</a:t>
                      </a:r>
                      <a:endParaRPr lang="en-GB" sz="1600">
                        <a:effectLst/>
                      </a:endParaRPr>
                    </a:p>
                    <a:p>
                      <a:pPr algn="ctr">
                        <a:spcAft>
                          <a:spcPts val="300"/>
                        </a:spcAft>
                      </a:pPr>
                      <a:r>
                        <a:rPr lang="en-US" sz="1600">
                          <a:effectLst/>
                        </a:rPr>
                        <a:t>2.50%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352</a:t>
                      </a:r>
                      <a:endParaRPr lang="en-GB" sz="1600">
                        <a:effectLst/>
                      </a:endParaRPr>
                    </a:p>
                    <a:p>
                      <a:pPr algn="ctr">
                        <a:spcAft>
                          <a:spcPts val="300"/>
                        </a:spcAft>
                      </a:pPr>
                      <a:r>
                        <a:rPr lang="en-US" sz="1600">
                          <a:effectLst/>
                        </a:rPr>
                        <a:t>3.03%</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194</a:t>
                      </a:r>
                      <a:endParaRPr lang="en-GB" sz="1600">
                        <a:effectLst/>
                      </a:endParaRPr>
                    </a:p>
                    <a:p>
                      <a:pPr algn="ctr">
                        <a:spcAft>
                          <a:spcPts val="300"/>
                        </a:spcAft>
                      </a:pPr>
                      <a:r>
                        <a:rPr lang="en-US" sz="1600">
                          <a:effectLst/>
                        </a:rPr>
                        <a:t>1.67%</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6513493"/>
                  </a:ext>
                </a:extLst>
              </a:tr>
              <a:tr h="401489">
                <a:tc vMerge="1">
                  <a:txBody>
                    <a:bodyPr/>
                    <a:lstStyle/>
                    <a:p>
                      <a:endParaRPr lang="en-GB"/>
                    </a:p>
                  </a:txBody>
                  <a:tcPr/>
                </a:tc>
                <a:tc>
                  <a:txBody>
                    <a:bodyPr/>
                    <a:lstStyle/>
                    <a:p>
                      <a:pPr algn="ctr">
                        <a:spcAft>
                          <a:spcPts val="0"/>
                        </a:spcAft>
                      </a:pPr>
                      <a:r>
                        <a:rPr lang="en-US" sz="1600" b="1" dirty="0" smtClean="0">
                          <a:effectLst/>
                        </a:rPr>
                        <a:t>URCV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279</a:t>
                      </a:r>
                      <a:endParaRPr lang="en-GB" sz="1600">
                        <a:effectLst/>
                      </a:endParaRPr>
                    </a:p>
                    <a:p>
                      <a:pPr algn="ctr">
                        <a:spcAft>
                          <a:spcPts val="300"/>
                        </a:spcAft>
                      </a:pPr>
                      <a:r>
                        <a:rPr lang="en-US" sz="1600">
                          <a:effectLst/>
                        </a:rPr>
                        <a:t>2.40%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337</a:t>
                      </a:r>
                      <a:endParaRPr lang="en-GB" sz="1600">
                        <a:effectLst/>
                      </a:endParaRPr>
                    </a:p>
                    <a:p>
                      <a:pPr algn="ctr">
                        <a:spcAft>
                          <a:spcPts val="300"/>
                        </a:spcAft>
                      </a:pPr>
                      <a:r>
                        <a:rPr lang="en-US" sz="1600">
                          <a:effectLst/>
                        </a:rPr>
                        <a:t>2.90%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219</a:t>
                      </a:r>
                      <a:endParaRPr lang="en-GB" sz="1600">
                        <a:effectLst/>
                      </a:endParaRPr>
                    </a:p>
                    <a:p>
                      <a:pPr algn="ctr">
                        <a:spcAft>
                          <a:spcPts val="300"/>
                        </a:spcAft>
                      </a:pPr>
                      <a:r>
                        <a:rPr lang="en-US" sz="1600">
                          <a:effectLst/>
                        </a:rPr>
                        <a:t>1.88%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33</a:t>
                      </a:r>
                      <a:endParaRPr lang="en-GB" sz="1600">
                        <a:effectLst/>
                      </a:endParaRPr>
                    </a:p>
                    <a:p>
                      <a:pPr algn="ctr">
                        <a:spcAft>
                          <a:spcPts val="300"/>
                        </a:spcAft>
                      </a:pPr>
                      <a:r>
                        <a:rPr lang="en-US" sz="1600">
                          <a:effectLst/>
                        </a:rPr>
                        <a:t>0.28%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9756318"/>
                  </a:ext>
                </a:extLst>
              </a:tr>
              <a:tr h="401489">
                <a:tc rowSpan="3">
                  <a:txBody>
                    <a:bodyPr/>
                    <a:lstStyle/>
                    <a:p>
                      <a:pPr algn="ctr">
                        <a:spcAft>
                          <a:spcPts val="1000"/>
                        </a:spcAft>
                      </a:pPr>
                      <a:r>
                        <a:rPr lang="en-US" sz="1600" dirty="0">
                          <a:solidFill>
                            <a:schemeClr val="accent6"/>
                          </a:solidFill>
                          <a:effectLst/>
                        </a:rPr>
                        <a:t>Coop-Low</a:t>
                      </a:r>
                      <a:endParaRPr lang="en-GB" sz="1600" dirty="0">
                        <a:solidFill>
                          <a:schemeClr val="accent6"/>
                        </a:solidFill>
                        <a:effectLst/>
                      </a:endParaRPr>
                    </a:p>
                    <a:p>
                      <a:pPr algn="ctr">
                        <a:spcAft>
                          <a:spcPts val="1000"/>
                        </a:spcAft>
                      </a:pPr>
                      <a:r>
                        <a:rPr lang="en-US" sz="1600" dirty="0">
                          <a:solidFill>
                            <a:schemeClr val="accent6"/>
                          </a:solidFill>
                          <a:effectLst/>
                        </a:rPr>
                        <a:t>5,252</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05NM</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286</a:t>
                      </a:r>
                      <a:endParaRPr lang="en-GB" sz="1600">
                        <a:effectLst/>
                      </a:endParaRPr>
                    </a:p>
                    <a:p>
                      <a:pPr algn="ctr">
                        <a:spcAft>
                          <a:spcPts val="300"/>
                        </a:spcAft>
                      </a:pPr>
                      <a:r>
                        <a:rPr lang="en-US" sz="1600">
                          <a:effectLst/>
                        </a:rPr>
                        <a:t>5.44%</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831</a:t>
                      </a:r>
                      <a:endParaRPr lang="en-GB" sz="1600">
                        <a:effectLst/>
                      </a:endParaRPr>
                    </a:p>
                    <a:p>
                      <a:pPr algn="ctr">
                        <a:spcAft>
                          <a:spcPts val="300"/>
                        </a:spcAft>
                      </a:pPr>
                      <a:r>
                        <a:rPr lang="en-US" sz="1600">
                          <a:effectLst/>
                        </a:rPr>
                        <a:t>15.82%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597</a:t>
                      </a:r>
                      <a:endParaRPr lang="en-GB" sz="1600" dirty="0">
                        <a:effectLst/>
                      </a:endParaRPr>
                    </a:p>
                    <a:p>
                      <a:pPr algn="ctr">
                        <a:spcAft>
                          <a:spcPts val="300"/>
                        </a:spcAft>
                      </a:pPr>
                      <a:r>
                        <a:rPr lang="en-US" sz="1600" dirty="0">
                          <a:effectLst/>
                        </a:rPr>
                        <a:t>11.36%</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11</a:t>
                      </a:r>
                      <a:endParaRPr lang="en-GB" sz="1600">
                        <a:effectLst/>
                      </a:endParaRPr>
                    </a:p>
                    <a:p>
                      <a:pPr algn="ctr">
                        <a:spcAft>
                          <a:spcPts val="300"/>
                        </a:spcAft>
                      </a:pPr>
                      <a:r>
                        <a:rPr lang="en-US" sz="1600">
                          <a:effectLst/>
                        </a:rPr>
                        <a:t>0.2%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586639"/>
                  </a:ext>
                </a:extLst>
              </a:tr>
              <a:tr h="401489">
                <a:tc vMerge="1">
                  <a:txBody>
                    <a:bodyPr/>
                    <a:lstStyle/>
                    <a:p>
                      <a:endParaRPr lang="en-GB"/>
                    </a:p>
                  </a:txBody>
                  <a:tcPr/>
                </a:tc>
                <a:tc>
                  <a:txBody>
                    <a:bodyPr/>
                    <a:lstStyle/>
                    <a:p>
                      <a:pPr algn="ctr">
                        <a:spcAft>
                          <a:spcPts val="0"/>
                        </a:spcAft>
                      </a:pPr>
                      <a:r>
                        <a:rPr lang="en-US" sz="1600" b="1" dirty="0">
                          <a:effectLst/>
                        </a:rPr>
                        <a:t>22KFT</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285</a:t>
                      </a:r>
                      <a:endParaRPr lang="en-GB" sz="1600">
                        <a:effectLst/>
                      </a:endParaRPr>
                    </a:p>
                    <a:p>
                      <a:pPr algn="ctr">
                        <a:spcAft>
                          <a:spcPts val="300"/>
                        </a:spcAft>
                      </a:pPr>
                      <a:r>
                        <a:rPr lang="en-US" sz="1600">
                          <a:effectLst/>
                        </a:rPr>
                        <a:t>5.42%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627</a:t>
                      </a:r>
                      <a:endParaRPr lang="en-GB" sz="1600">
                        <a:effectLst/>
                      </a:endParaRPr>
                    </a:p>
                    <a:p>
                      <a:pPr algn="ctr">
                        <a:spcAft>
                          <a:spcPts val="300"/>
                        </a:spcAft>
                      </a:pPr>
                      <a:r>
                        <a:rPr lang="en-US" sz="1600">
                          <a:effectLst/>
                        </a:rPr>
                        <a:t>11.93%</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428</a:t>
                      </a:r>
                      <a:endParaRPr lang="en-GB" sz="1600">
                        <a:effectLst/>
                      </a:endParaRPr>
                    </a:p>
                    <a:p>
                      <a:pPr algn="ctr">
                        <a:spcAft>
                          <a:spcPts val="300"/>
                        </a:spcAft>
                      </a:pPr>
                      <a:r>
                        <a:rPr lang="en-US" sz="1600">
                          <a:effectLst/>
                        </a:rPr>
                        <a:t>8.14%</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0</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11</a:t>
                      </a:r>
                      <a:endParaRPr lang="en-GB" sz="1600">
                        <a:effectLst/>
                      </a:endParaRPr>
                    </a:p>
                    <a:p>
                      <a:pPr algn="ctr">
                        <a:spcAft>
                          <a:spcPts val="300"/>
                        </a:spcAft>
                      </a:pPr>
                      <a:r>
                        <a:rPr lang="en-US" sz="1600">
                          <a:effectLst/>
                        </a:rPr>
                        <a:t>0.2%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5689821"/>
                  </a:ext>
                </a:extLst>
              </a:tr>
              <a:tr h="401489">
                <a:tc vMerge="1">
                  <a:txBody>
                    <a:bodyPr/>
                    <a:lstStyle/>
                    <a:p>
                      <a:endParaRPr lang="en-GB"/>
                    </a:p>
                  </a:txBody>
                  <a:tcPr/>
                </a:tc>
                <a:tc>
                  <a:txBody>
                    <a:bodyPr/>
                    <a:lstStyle/>
                    <a:p>
                      <a:pPr algn="ctr">
                        <a:spcAft>
                          <a:spcPts val="0"/>
                        </a:spcAft>
                      </a:pPr>
                      <a:r>
                        <a:rPr lang="en-US" sz="1600" b="1" dirty="0" smtClean="0">
                          <a:effectLst/>
                        </a:rPr>
                        <a:t>URCV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268</a:t>
                      </a:r>
                      <a:endParaRPr lang="en-GB" sz="1600">
                        <a:effectLst/>
                      </a:endParaRPr>
                    </a:p>
                    <a:p>
                      <a:pPr algn="ctr">
                        <a:spcAft>
                          <a:spcPts val="300"/>
                        </a:spcAft>
                      </a:pPr>
                      <a:r>
                        <a:rPr lang="en-US" sz="1600">
                          <a:effectLst/>
                        </a:rPr>
                        <a:t>5.10%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670</a:t>
                      </a:r>
                      <a:endParaRPr lang="en-GB" sz="1600">
                        <a:effectLst/>
                      </a:endParaRPr>
                    </a:p>
                    <a:p>
                      <a:pPr algn="ctr">
                        <a:spcAft>
                          <a:spcPts val="300"/>
                        </a:spcAft>
                      </a:pPr>
                      <a:r>
                        <a:rPr lang="en-US" sz="1600">
                          <a:effectLst/>
                        </a:rPr>
                        <a:t>12.75%</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583</a:t>
                      </a:r>
                      <a:endParaRPr lang="en-GB" sz="1600">
                        <a:effectLst/>
                      </a:endParaRPr>
                    </a:p>
                    <a:p>
                      <a:pPr algn="ctr">
                        <a:spcAft>
                          <a:spcPts val="300"/>
                        </a:spcAft>
                      </a:pPr>
                      <a:r>
                        <a:rPr lang="en-US" sz="1600">
                          <a:effectLst/>
                        </a:rPr>
                        <a:t>11.10%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90</a:t>
                      </a:r>
                      <a:endParaRPr lang="en-GB" sz="1600" dirty="0">
                        <a:effectLst/>
                      </a:endParaRPr>
                    </a:p>
                    <a:p>
                      <a:pPr algn="ctr">
                        <a:spcAft>
                          <a:spcPts val="300"/>
                        </a:spcAft>
                      </a:pPr>
                      <a:r>
                        <a:rPr lang="en-US" sz="1600" dirty="0">
                          <a:effectLst/>
                        </a:rPr>
                        <a:t>1.71%</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11</a:t>
                      </a:r>
                      <a:endParaRPr lang="en-GB" sz="1600" dirty="0">
                        <a:effectLst/>
                      </a:endParaRPr>
                    </a:p>
                    <a:p>
                      <a:pPr algn="ctr">
                        <a:spcAft>
                          <a:spcPts val="300"/>
                        </a:spcAft>
                      </a:pPr>
                      <a:r>
                        <a:rPr lang="en-US" sz="1600" dirty="0">
                          <a:effectLst/>
                        </a:rPr>
                        <a:t>0.2%</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49308"/>
                  </a:ext>
                </a:extLst>
              </a:tr>
            </a:tbl>
          </a:graphicData>
        </a:graphic>
      </p:graphicFrame>
    </p:spTree>
    <p:extLst>
      <p:ext uri="{BB962C8B-B14F-4D97-AF65-F5344CB8AC3E}">
        <p14:creationId xmlns:p14="http://schemas.microsoft.com/office/powerpoint/2010/main" val="1961957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14</a:t>
            </a:fld>
            <a:endParaRPr lang="fr-FR"/>
          </a:p>
        </p:txBody>
      </p:sp>
      <p:sp>
        <p:nvSpPr>
          <p:cNvPr id="13" name="Rettangolo 12">
            <a:extLst>
              <a:ext uri="{FF2B5EF4-FFF2-40B4-BE49-F238E27FC236}">
                <a16:creationId xmlns:a16="http://schemas.microsoft.com/office/drawing/2014/main" id="{0D5B86C9-C148-4E9D-B797-791A437CE61F}"/>
              </a:ext>
            </a:extLst>
          </p:cNvPr>
          <p:cNvSpPr/>
          <p:nvPr/>
        </p:nvSpPr>
        <p:spPr>
          <a:xfrm>
            <a:off x="235961" y="1181796"/>
            <a:ext cx="2448427"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Sample of Results</a:t>
            </a:r>
          </a:p>
        </p:txBody>
      </p:sp>
      <p:sp>
        <p:nvSpPr>
          <p:cNvPr id="14" name="Titolo 1">
            <a:extLst>
              <a:ext uri="{FF2B5EF4-FFF2-40B4-BE49-F238E27FC236}">
                <a16:creationId xmlns:a16="http://schemas.microsoft.com/office/drawing/2014/main" id="{CCA6060C-E2BD-44CC-81D2-8AEC1B2DF80D}"/>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graphicFrame>
        <p:nvGraphicFramePr>
          <p:cNvPr id="2" name="Table 1"/>
          <p:cNvGraphicFramePr>
            <a:graphicFrameLocks noGrp="1"/>
          </p:cNvGraphicFramePr>
          <p:nvPr>
            <p:extLst>
              <p:ext uri="{D42A27DB-BD31-4B8C-83A1-F6EECF244321}">
                <p14:modId xmlns:p14="http://schemas.microsoft.com/office/powerpoint/2010/main" val="14647548"/>
              </p:ext>
            </p:extLst>
          </p:nvPr>
        </p:nvGraphicFramePr>
        <p:xfrm>
          <a:off x="1805872" y="1973752"/>
          <a:ext cx="7816466" cy="4191000"/>
        </p:xfrm>
        <a:graphic>
          <a:graphicData uri="http://schemas.openxmlformats.org/drawingml/2006/table">
            <a:tbl>
              <a:tblPr firstRow="1" firstCol="1">
                <a:tableStyleId>{5C22544A-7EE6-4342-B048-85BDC9FD1C3A}</a:tableStyleId>
              </a:tblPr>
              <a:tblGrid>
                <a:gridCol w="1503598">
                  <a:extLst>
                    <a:ext uri="{9D8B030D-6E8A-4147-A177-3AD203B41FA5}">
                      <a16:colId xmlns:a16="http://schemas.microsoft.com/office/drawing/2014/main" val="4015338230"/>
                    </a:ext>
                  </a:extLst>
                </a:gridCol>
                <a:gridCol w="1051570">
                  <a:extLst>
                    <a:ext uri="{9D8B030D-6E8A-4147-A177-3AD203B41FA5}">
                      <a16:colId xmlns:a16="http://schemas.microsoft.com/office/drawing/2014/main" val="1716595387"/>
                    </a:ext>
                  </a:extLst>
                </a:gridCol>
                <a:gridCol w="1051570">
                  <a:extLst>
                    <a:ext uri="{9D8B030D-6E8A-4147-A177-3AD203B41FA5}">
                      <a16:colId xmlns:a16="http://schemas.microsoft.com/office/drawing/2014/main" val="460799925"/>
                    </a:ext>
                  </a:extLst>
                </a:gridCol>
                <a:gridCol w="1052432">
                  <a:extLst>
                    <a:ext uri="{9D8B030D-6E8A-4147-A177-3AD203B41FA5}">
                      <a16:colId xmlns:a16="http://schemas.microsoft.com/office/drawing/2014/main" val="1893582508"/>
                    </a:ext>
                  </a:extLst>
                </a:gridCol>
                <a:gridCol w="1052432">
                  <a:extLst>
                    <a:ext uri="{9D8B030D-6E8A-4147-A177-3AD203B41FA5}">
                      <a16:colId xmlns:a16="http://schemas.microsoft.com/office/drawing/2014/main" val="1850688045"/>
                    </a:ext>
                  </a:extLst>
                </a:gridCol>
                <a:gridCol w="1052432">
                  <a:extLst>
                    <a:ext uri="{9D8B030D-6E8A-4147-A177-3AD203B41FA5}">
                      <a16:colId xmlns:a16="http://schemas.microsoft.com/office/drawing/2014/main" val="620945404"/>
                    </a:ext>
                  </a:extLst>
                </a:gridCol>
                <a:gridCol w="1052432">
                  <a:extLst>
                    <a:ext uri="{9D8B030D-6E8A-4147-A177-3AD203B41FA5}">
                      <a16:colId xmlns:a16="http://schemas.microsoft.com/office/drawing/2014/main" val="261481845"/>
                    </a:ext>
                  </a:extLst>
                </a:gridCol>
              </a:tblGrid>
              <a:tr h="219993">
                <a:tc>
                  <a:txBody>
                    <a:bodyPr/>
                    <a:lstStyle/>
                    <a:p>
                      <a:pPr algn="ctr">
                        <a:spcAft>
                          <a:spcPts val="1000"/>
                        </a:spcAft>
                      </a:pPr>
                      <a:r>
                        <a:rPr lang="en-US" sz="1000">
                          <a:effectLst/>
                        </a:rPr>
                        <a:t> </a:t>
                      </a:r>
                      <a:endParaRPr lang="en-GB" sz="11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spcAft>
                          <a:spcPts val="0"/>
                        </a:spcAft>
                      </a:pPr>
                      <a:r>
                        <a:rPr lang="en-US" sz="2000" dirty="0">
                          <a:solidFill>
                            <a:schemeClr val="accent6"/>
                          </a:solidFill>
                          <a:effectLst/>
                        </a:rPr>
                        <a:t>Total conflict number: CAFÉ REV6</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00194318"/>
                  </a:ext>
                </a:extLst>
              </a:tr>
              <a:tr h="439986">
                <a:tc>
                  <a:txBody>
                    <a:bodyPr/>
                    <a:lstStyle/>
                    <a:p>
                      <a:pPr algn="ctr">
                        <a:spcAft>
                          <a:spcPts val="0"/>
                        </a:spcAft>
                      </a:pPr>
                      <a:r>
                        <a:rPr lang="en-US" sz="1600" dirty="0">
                          <a:solidFill>
                            <a:schemeClr val="accent6"/>
                          </a:solidFill>
                          <a:effectLst/>
                        </a:rPr>
                        <a:t>Encounter Identification</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WCV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Spurious</a:t>
                      </a:r>
                      <a:endParaRPr lang="en-GB" sz="1600" b="1" dirty="0">
                        <a:effectLst/>
                      </a:endParaRPr>
                    </a:p>
                    <a:p>
                      <a:pPr algn="ctr">
                        <a:spcAft>
                          <a:spcPts val="0"/>
                        </a:spcAft>
                      </a:pPr>
                      <a:r>
                        <a:rPr lang="en-US" sz="1600" b="1" dirty="0">
                          <a:effectLst/>
                        </a:rPr>
                        <a:t>Caution</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Active</a:t>
                      </a:r>
                      <a:endParaRPr lang="en-GB" sz="1600" b="1">
                        <a:effectLst/>
                      </a:endParaRPr>
                    </a:p>
                    <a:p>
                      <a:pPr algn="ctr">
                        <a:spcAft>
                          <a:spcPts val="0"/>
                        </a:spcAft>
                      </a:pPr>
                      <a:r>
                        <a:rPr lang="en-US" sz="1600" b="1">
                          <a:effectLst/>
                        </a:rPr>
                        <a:t>Caution</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LoWC</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No Caution</a:t>
                      </a:r>
                      <a:endParaRPr lang="en-GB" sz="1600" b="1">
                        <a:effectLst/>
                      </a:endParaRPr>
                    </a:p>
                    <a:p>
                      <a:pPr algn="ctr">
                        <a:spcAft>
                          <a:spcPts val="0"/>
                        </a:spcAft>
                      </a:pPr>
                      <a:r>
                        <a:rPr lang="en-US" sz="1600" b="1">
                          <a:effectLst/>
                        </a:rPr>
                        <a:t>LoWC</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NMAC</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5957387"/>
                  </a:ext>
                </a:extLst>
              </a:tr>
              <a:tr h="494984">
                <a:tc rowSpan="3">
                  <a:txBody>
                    <a:bodyPr/>
                    <a:lstStyle/>
                    <a:p>
                      <a:pPr algn="ctr">
                        <a:spcAft>
                          <a:spcPts val="1000"/>
                        </a:spcAft>
                      </a:pPr>
                      <a:r>
                        <a:rPr lang="en-US" sz="1600" dirty="0" err="1">
                          <a:solidFill>
                            <a:schemeClr val="accent6"/>
                          </a:solidFill>
                          <a:effectLst/>
                        </a:rPr>
                        <a:t>NonCoop</a:t>
                      </a:r>
                      <a:r>
                        <a:rPr lang="en-US" sz="1600" dirty="0">
                          <a:solidFill>
                            <a:schemeClr val="accent6"/>
                          </a:solidFill>
                          <a:effectLst/>
                        </a:rPr>
                        <a:t>-High</a:t>
                      </a:r>
                      <a:endParaRPr lang="en-GB" sz="1600" dirty="0">
                        <a:solidFill>
                          <a:schemeClr val="accent6"/>
                        </a:solidFill>
                        <a:effectLst/>
                      </a:endParaRPr>
                    </a:p>
                    <a:p>
                      <a:pPr algn="ctr">
                        <a:spcAft>
                          <a:spcPts val="1000"/>
                        </a:spcAft>
                      </a:pPr>
                      <a:r>
                        <a:rPr lang="en-US" sz="1600" dirty="0">
                          <a:solidFill>
                            <a:schemeClr val="accent6"/>
                          </a:solidFill>
                          <a:effectLst/>
                        </a:rPr>
                        <a:t>7,446</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05NM</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227</a:t>
                      </a:r>
                      <a:endParaRPr lang="en-GB" sz="1600">
                        <a:effectLst/>
                      </a:endParaRPr>
                    </a:p>
                    <a:p>
                      <a:pPr algn="ctr">
                        <a:spcAft>
                          <a:spcPts val="300"/>
                        </a:spcAft>
                      </a:pPr>
                      <a:r>
                        <a:rPr lang="en-US" sz="1600">
                          <a:effectLst/>
                        </a:rPr>
                        <a:t>3.04%</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331</a:t>
                      </a:r>
                      <a:endParaRPr lang="en-GB" sz="1600">
                        <a:effectLst/>
                      </a:endParaRPr>
                    </a:p>
                    <a:p>
                      <a:pPr algn="ctr">
                        <a:spcAft>
                          <a:spcPts val="300"/>
                        </a:spcAft>
                      </a:pPr>
                      <a:r>
                        <a:rPr lang="en-US" sz="1600">
                          <a:effectLst/>
                        </a:rPr>
                        <a:t>4.44%</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169</a:t>
                      </a:r>
                      <a:endParaRPr lang="en-GB" sz="1600">
                        <a:effectLst/>
                      </a:endParaRPr>
                    </a:p>
                    <a:p>
                      <a:pPr algn="ctr">
                        <a:spcAft>
                          <a:spcPts val="300"/>
                        </a:spcAft>
                      </a:pPr>
                      <a:r>
                        <a:rPr lang="en-US" sz="1600">
                          <a:effectLst/>
                        </a:rPr>
                        <a:t>2.26%</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5509511"/>
                  </a:ext>
                </a:extLst>
              </a:tr>
              <a:tr h="494984">
                <a:tc vMerge="1">
                  <a:txBody>
                    <a:bodyPr/>
                    <a:lstStyle/>
                    <a:p>
                      <a:endParaRPr lang="en-GB"/>
                    </a:p>
                  </a:txBody>
                  <a:tcPr/>
                </a:tc>
                <a:tc>
                  <a:txBody>
                    <a:bodyPr/>
                    <a:lstStyle/>
                    <a:p>
                      <a:pPr algn="ctr">
                        <a:spcAft>
                          <a:spcPts val="0"/>
                        </a:spcAft>
                      </a:pPr>
                      <a:r>
                        <a:rPr lang="en-US" sz="1600" b="1" dirty="0">
                          <a:effectLst/>
                        </a:rPr>
                        <a:t>22KFT</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204</a:t>
                      </a:r>
                      <a:endParaRPr lang="en-GB" sz="1600">
                        <a:effectLst/>
                      </a:endParaRPr>
                    </a:p>
                    <a:p>
                      <a:pPr algn="ctr">
                        <a:spcAft>
                          <a:spcPts val="300"/>
                        </a:spcAft>
                      </a:pPr>
                      <a:r>
                        <a:rPr lang="en-US" sz="1600">
                          <a:effectLst/>
                        </a:rPr>
                        <a:t>2.73%</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236</a:t>
                      </a:r>
                      <a:endParaRPr lang="en-GB" sz="1600">
                        <a:effectLst/>
                      </a:endParaRPr>
                    </a:p>
                    <a:p>
                      <a:pPr algn="ctr">
                        <a:spcAft>
                          <a:spcPts val="300"/>
                        </a:spcAft>
                      </a:pPr>
                      <a:r>
                        <a:rPr lang="en-US" sz="1600">
                          <a:effectLst/>
                        </a:rPr>
                        <a:t>3.16%</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127</a:t>
                      </a:r>
                      <a:endParaRPr lang="en-GB" sz="1600">
                        <a:effectLst/>
                      </a:endParaRPr>
                    </a:p>
                    <a:p>
                      <a:pPr algn="ctr">
                        <a:spcAft>
                          <a:spcPts val="300"/>
                        </a:spcAft>
                      </a:pPr>
                      <a:r>
                        <a:rPr lang="en-US" sz="1600">
                          <a:effectLst/>
                        </a:rPr>
                        <a:t>1.70%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1015283"/>
                  </a:ext>
                </a:extLst>
              </a:tr>
              <a:tr h="494984">
                <a:tc vMerge="1">
                  <a:txBody>
                    <a:bodyPr/>
                    <a:lstStyle/>
                    <a:p>
                      <a:endParaRPr lang="en-GB"/>
                    </a:p>
                  </a:txBody>
                  <a:tcPr/>
                </a:tc>
                <a:tc>
                  <a:txBody>
                    <a:bodyPr/>
                    <a:lstStyle/>
                    <a:p>
                      <a:pPr algn="ctr">
                        <a:spcAft>
                          <a:spcPts val="0"/>
                        </a:spcAft>
                      </a:pPr>
                      <a:r>
                        <a:rPr lang="en-US" sz="1600" b="1" dirty="0" smtClean="0">
                          <a:effectLst/>
                        </a:rPr>
                        <a:t>URCV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188</a:t>
                      </a:r>
                      <a:endParaRPr lang="en-GB" sz="1600" dirty="0">
                        <a:effectLst/>
                      </a:endParaRPr>
                    </a:p>
                    <a:p>
                      <a:pPr algn="ctr">
                        <a:spcAft>
                          <a:spcPts val="300"/>
                        </a:spcAft>
                      </a:pPr>
                      <a:r>
                        <a:rPr lang="en-US" sz="1600" dirty="0">
                          <a:effectLst/>
                        </a:rPr>
                        <a:t>2.52%</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227</a:t>
                      </a:r>
                      <a:endParaRPr lang="en-GB" sz="1600">
                        <a:effectLst/>
                      </a:endParaRPr>
                    </a:p>
                    <a:p>
                      <a:pPr algn="ctr">
                        <a:spcAft>
                          <a:spcPts val="300"/>
                        </a:spcAft>
                      </a:pPr>
                      <a:r>
                        <a:rPr lang="en-US" sz="1600">
                          <a:effectLst/>
                        </a:rPr>
                        <a:t>3.04%</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147</a:t>
                      </a:r>
                      <a:endParaRPr lang="en-GB" sz="1600">
                        <a:effectLst/>
                      </a:endParaRPr>
                    </a:p>
                    <a:p>
                      <a:pPr algn="ctr">
                        <a:spcAft>
                          <a:spcPts val="300"/>
                        </a:spcAft>
                      </a:pPr>
                      <a:r>
                        <a:rPr lang="en-US" sz="1600">
                          <a:effectLst/>
                        </a:rPr>
                        <a:t>1.97%</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23</a:t>
                      </a:r>
                      <a:endParaRPr lang="en-GB" sz="1600">
                        <a:effectLst/>
                      </a:endParaRPr>
                    </a:p>
                    <a:p>
                      <a:pPr algn="ctr">
                        <a:spcAft>
                          <a:spcPts val="300"/>
                        </a:spcAft>
                      </a:pPr>
                      <a:r>
                        <a:rPr lang="en-US" sz="1600">
                          <a:effectLst/>
                        </a:rPr>
                        <a:t>0.3%</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576782"/>
                  </a:ext>
                </a:extLst>
              </a:tr>
              <a:tr h="494984">
                <a:tc rowSpan="3">
                  <a:txBody>
                    <a:bodyPr/>
                    <a:lstStyle/>
                    <a:p>
                      <a:pPr algn="ctr">
                        <a:spcAft>
                          <a:spcPts val="1000"/>
                        </a:spcAft>
                      </a:pPr>
                      <a:r>
                        <a:rPr lang="en-US" sz="1600" dirty="0" err="1">
                          <a:solidFill>
                            <a:schemeClr val="accent6"/>
                          </a:solidFill>
                          <a:effectLst/>
                        </a:rPr>
                        <a:t>NonCoop</a:t>
                      </a:r>
                      <a:r>
                        <a:rPr lang="en-US" sz="1600" dirty="0">
                          <a:solidFill>
                            <a:schemeClr val="accent6"/>
                          </a:solidFill>
                          <a:effectLst/>
                        </a:rPr>
                        <a:t>-Low</a:t>
                      </a:r>
                      <a:endParaRPr lang="en-GB" sz="1600" dirty="0">
                        <a:solidFill>
                          <a:schemeClr val="accent6"/>
                        </a:solidFill>
                        <a:effectLst/>
                      </a:endParaRPr>
                    </a:p>
                    <a:p>
                      <a:pPr algn="ctr">
                        <a:spcAft>
                          <a:spcPts val="1000"/>
                        </a:spcAft>
                      </a:pPr>
                      <a:r>
                        <a:rPr lang="en-US" sz="1600" dirty="0">
                          <a:solidFill>
                            <a:schemeClr val="accent6"/>
                          </a:solidFill>
                          <a:effectLst/>
                        </a:rPr>
                        <a:t>9,543</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1000"/>
                        </a:spcAft>
                      </a:pPr>
                      <a:r>
                        <a:rPr lang="en-US" sz="1600" b="1" dirty="0">
                          <a:effectLst/>
                        </a:rPr>
                        <a:t>05NM</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537</a:t>
                      </a:r>
                      <a:endParaRPr lang="en-GB" sz="1600">
                        <a:effectLst/>
                      </a:endParaRPr>
                    </a:p>
                    <a:p>
                      <a:pPr algn="ctr">
                        <a:spcAft>
                          <a:spcPts val="300"/>
                        </a:spcAft>
                      </a:pPr>
                      <a:r>
                        <a:rPr lang="en-US" sz="1600">
                          <a:effectLst/>
                        </a:rPr>
                        <a:t>5.62%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1,685</a:t>
                      </a:r>
                      <a:endParaRPr lang="en-GB" sz="1600" dirty="0">
                        <a:effectLst/>
                      </a:endParaRPr>
                    </a:p>
                    <a:p>
                      <a:pPr algn="ctr">
                        <a:spcAft>
                          <a:spcPts val="300"/>
                        </a:spcAft>
                      </a:pPr>
                      <a:r>
                        <a:rPr lang="en-US" sz="1600" dirty="0">
                          <a:effectLst/>
                        </a:rPr>
                        <a:t>17.65%</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1,250</a:t>
                      </a:r>
                      <a:endParaRPr lang="en-GB" sz="1600" dirty="0">
                        <a:effectLst/>
                      </a:endParaRPr>
                    </a:p>
                    <a:p>
                      <a:pPr algn="ctr">
                        <a:spcAft>
                          <a:spcPts val="300"/>
                        </a:spcAft>
                      </a:pPr>
                      <a:r>
                        <a:rPr lang="en-US" sz="1600" dirty="0">
                          <a:effectLst/>
                        </a:rPr>
                        <a:t>13.09%</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18</a:t>
                      </a:r>
                      <a:endParaRPr lang="en-GB" sz="1600">
                        <a:effectLst/>
                      </a:endParaRPr>
                    </a:p>
                    <a:p>
                      <a:pPr algn="ctr">
                        <a:spcAft>
                          <a:spcPts val="300"/>
                        </a:spcAft>
                      </a:pPr>
                      <a:r>
                        <a:rPr lang="en-US" sz="1600">
                          <a:effectLst/>
                        </a:rPr>
                        <a:t>0.18%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756953"/>
                  </a:ext>
                </a:extLst>
              </a:tr>
              <a:tr h="494984">
                <a:tc vMerge="1">
                  <a:txBody>
                    <a:bodyPr/>
                    <a:lstStyle/>
                    <a:p>
                      <a:endParaRPr lang="en-GB"/>
                    </a:p>
                  </a:txBody>
                  <a:tcPr/>
                </a:tc>
                <a:tc>
                  <a:txBody>
                    <a:bodyPr/>
                    <a:lstStyle/>
                    <a:p>
                      <a:pPr algn="ctr">
                        <a:spcAft>
                          <a:spcPts val="1000"/>
                        </a:spcAft>
                      </a:pPr>
                      <a:r>
                        <a:rPr lang="en-US" sz="1600" b="1" dirty="0">
                          <a:effectLst/>
                        </a:rPr>
                        <a:t>22KFT</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504</a:t>
                      </a:r>
                      <a:endParaRPr lang="en-GB" sz="1600">
                        <a:effectLst/>
                      </a:endParaRPr>
                    </a:p>
                    <a:p>
                      <a:pPr algn="ctr">
                        <a:spcAft>
                          <a:spcPts val="300"/>
                        </a:spcAft>
                      </a:pPr>
                      <a:r>
                        <a:rPr lang="en-US" sz="1600">
                          <a:effectLst/>
                        </a:rPr>
                        <a:t>5.28%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1,264</a:t>
                      </a:r>
                      <a:endParaRPr lang="en-GB" sz="1600" dirty="0">
                        <a:effectLst/>
                      </a:endParaRPr>
                    </a:p>
                    <a:p>
                      <a:pPr algn="ctr">
                        <a:spcAft>
                          <a:spcPts val="300"/>
                        </a:spcAft>
                      </a:pPr>
                      <a:r>
                        <a:rPr lang="en-US" sz="1600" dirty="0">
                          <a:effectLst/>
                        </a:rPr>
                        <a:t>13.24%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895</a:t>
                      </a:r>
                      <a:endParaRPr lang="en-GB" sz="1600" dirty="0">
                        <a:effectLst/>
                      </a:endParaRPr>
                    </a:p>
                    <a:p>
                      <a:pPr algn="ctr">
                        <a:spcAft>
                          <a:spcPts val="300"/>
                        </a:spcAft>
                      </a:pPr>
                      <a:r>
                        <a:rPr lang="en-US" sz="1600" dirty="0">
                          <a:effectLst/>
                        </a:rPr>
                        <a:t>9.37%</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0</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18</a:t>
                      </a:r>
                      <a:endParaRPr lang="en-GB" sz="1600">
                        <a:effectLst/>
                      </a:endParaRPr>
                    </a:p>
                    <a:p>
                      <a:pPr algn="ctr">
                        <a:spcAft>
                          <a:spcPts val="300"/>
                        </a:spcAft>
                      </a:pPr>
                      <a:r>
                        <a:rPr lang="en-US" sz="1600">
                          <a:effectLst/>
                        </a:rPr>
                        <a:t>0.18%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8800625"/>
                  </a:ext>
                </a:extLst>
              </a:tr>
              <a:tr h="494984">
                <a:tc vMerge="1">
                  <a:txBody>
                    <a:bodyPr/>
                    <a:lstStyle/>
                    <a:p>
                      <a:endParaRPr lang="en-GB"/>
                    </a:p>
                  </a:txBody>
                  <a:tcPr/>
                </a:tc>
                <a:tc>
                  <a:txBody>
                    <a:bodyPr/>
                    <a:lstStyle/>
                    <a:p>
                      <a:pPr algn="ctr">
                        <a:spcAft>
                          <a:spcPts val="1000"/>
                        </a:spcAft>
                      </a:pPr>
                      <a:r>
                        <a:rPr lang="en-US" sz="1600" b="1" dirty="0" smtClean="0">
                          <a:effectLst/>
                        </a:rPr>
                        <a:t>URCV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518</a:t>
                      </a:r>
                      <a:endParaRPr lang="en-GB" sz="1600">
                        <a:effectLst/>
                      </a:endParaRPr>
                    </a:p>
                    <a:p>
                      <a:pPr algn="ctr">
                        <a:spcAft>
                          <a:spcPts val="300"/>
                        </a:spcAft>
                      </a:pPr>
                      <a:r>
                        <a:rPr lang="en-US" sz="1600">
                          <a:effectLst/>
                        </a:rPr>
                        <a:t>5.42%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1,315</a:t>
                      </a:r>
                      <a:endParaRPr lang="en-GB" sz="1600" dirty="0">
                        <a:effectLst/>
                      </a:endParaRPr>
                    </a:p>
                    <a:p>
                      <a:pPr algn="ctr">
                        <a:spcAft>
                          <a:spcPts val="300"/>
                        </a:spcAft>
                      </a:pPr>
                      <a:r>
                        <a:rPr lang="en-US" sz="1600" dirty="0">
                          <a:effectLst/>
                        </a:rPr>
                        <a:t>13.77%</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1,156</a:t>
                      </a:r>
                      <a:endParaRPr lang="en-GB" sz="1600" dirty="0">
                        <a:effectLst/>
                      </a:endParaRPr>
                    </a:p>
                    <a:p>
                      <a:pPr algn="ctr">
                        <a:spcAft>
                          <a:spcPts val="300"/>
                        </a:spcAft>
                      </a:pPr>
                      <a:r>
                        <a:rPr lang="en-US" sz="1600" dirty="0">
                          <a:effectLst/>
                        </a:rPr>
                        <a:t>12.11%</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170</a:t>
                      </a:r>
                      <a:endParaRPr lang="en-GB" sz="1600" dirty="0">
                        <a:effectLst/>
                      </a:endParaRPr>
                    </a:p>
                    <a:p>
                      <a:pPr algn="ctr">
                        <a:spcAft>
                          <a:spcPts val="300"/>
                        </a:spcAft>
                      </a:pPr>
                      <a:r>
                        <a:rPr lang="en-US" sz="1600" dirty="0">
                          <a:effectLst/>
                        </a:rPr>
                        <a:t>1.78%</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18</a:t>
                      </a:r>
                      <a:endParaRPr lang="en-GB" sz="1600" dirty="0">
                        <a:effectLst/>
                      </a:endParaRPr>
                    </a:p>
                    <a:p>
                      <a:pPr algn="ctr">
                        <a:spcAft>
                          <a:spcPts val="300"/>
                        </a:spcAft>
                      </a:pPr>
                      <a:r>
                        <a:rPr lang="en-US" sz="1600" dirty="0">
                          <a:effectLst/>
                        </a:rPr>
                        <a:t>0.18%</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262463"/>
                  </a:ext>
                </a:extLst>
              </a:tr>
            </a:tbl>
          </a:graphicData>
        </a:graphic>
      </p:graphicFrame>
    </p:spTree>
    <p:extLst>
      <p:ext uri="{BB962C8B-B14F-4D97-AF65-F5344CB8AC3E}">
        <p14:creationId xmlns:p14="http://schemas.microsoft.com/office/powerpoint/2010/main" val="4216001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1697107"/>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US" dirty="0" smtClean="0">
                <a:solidFill>
                  <a:srgbClr val="073182"/>
                </a:solidFill>
              </a:rPr>
              <a:t>Occur due to the large amount of maneuvers during encounters:</a:t>
            </a:r>
            <a:endParaRPr lang="en-US" dirty="0">
              <a:solidFill>
                <a:srgbClr val="073182"/>
              </a:solidFill>
            </a:endParaRPr>
          </a:p>
          <a:p>
            <a:pPr marL="371475" lvl="0" indent="-285750">
              <a:buFont typeface="Arial" panose="020B0604020202020204" pitchFamily="34" charset="0"/>
              <a:buChar char="•"/>
              <a:defRPr/>
            </a:pPr>
            <a:r>
              <a:rPr lang="en-US" dirty="0" smtClean="0">
                <a:solidFill>
                  <a:srgbClr val="073182"/>
                </a:solidFill>
              </a:rPr>
              <a:t>Time to predicted </a:t>
            </a:r>
            <a:r>
              <a:rPr lang="en-US" dirty="0" err="1" smtClean="0">
                <a:solidFill>
                  <a:srgbClr val="073182"/>
                </a:solidFill>
              </a:rPr>
              <a:t>LoWC</a:t>
            </a:r>
            <a:r>
              <a:rPr lang="en-US" dirty="0" smtClean="0">
                <a:solidFill>
                  <a:srgbClr val="073182"/>
                </a:solidFill>
              </a:rPr>
              <a:t>, duration of Caution alert, etc.</a:t>
            </a:r>
            <a:endParaRPr lang="en-US" dirty="0">
              <a:solidFill>
                <a:srgbClr val="073182"/>
              </a:solidFill>
            </a:endParaRPr>
          </a:p>
          <a:p>
            <a:pPr marL="371475" lvl="0" indent="-285750">
              <a:buFont typeface="Arial" panose="020B0604020202020204" pitchFamily="34" charset="0"/>
              <a:buChar char="•"/>
              <a:defRPr/>
            </a:pPr>
            <a:r>
              <a:rPr lang="en-US" dirty="0" smtClean="0">
                <a:solidFill>
                  <a:srgbClr val="073182"/>
                </a:solidFill>
              </a:rPr>
              <a:t>Distance between aircraft, etc.</a:t>
            </a:r>
          </a:p>
          <a:p>
            <a:pPr marL="371475" lvl="0" indent="-285750">
              <a:buFont typeface="Arial" panose="020B0604020202020204" pitchFamily="34" charset="0"/>
              <a:buChar char="•"/>
              <a:defRPr/>
            </a:pPr>
            <a:r>
              <a:rPr lang="en-US" dirty="0" smtClean="0">
                <a:solidFill>
                  <a:srgbClr val="073182"/>
                </a:solidFill>
              </a:rPr>
              <a:t>Question: can be considered as a nuisance?</a:t>
            </a:r>
          </a:p>
          <a:p>
            <a:pPr marL="371475" lvl="0" indent="-285750">
              <a:buFont typeface="Arial" panose="020B0604020202020204" pitchFamily="34" charset="0"/>
              <a:buChar char="•"/>
              <a:defRPr/>
            </a:pPr>
            <a:r>
              <a:rPr lang="en-US" dirty="0" smtClean="0">
                <a:solidFill>
                  <a:srgbClr val="073182"/>
                </a:solidFill>
              </a:rPr>
              <a:t>Answer: no factor make them different from other Caution alerts, only distance at CPA</a:t>
            </a:r>
            <a:endParaRPr lang="en-US"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442906"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 Short/Intermittent Caution Alerts not leading to </a:t>
            </a:r>
            <a:r>
              <a:rPr lang="en-US" sz="2400" b="1" u="sng" dirty="0" err="1" smtClean="0">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pic>
        <p:nvPicPr>
          <p:cNvPr id="4098" name="Picture 2" descr="Encs_L1_UU_001125499_vertical"/>
          <p:cNvPicPr>
            <a:picLocks noChangeAspect="1" noChangeArrowheads="1"/>
          </p:cNvPicPr>
          <p:nvPr/>
        </p:nvPicPr>
        <p:blipFill rotWithShape="1">
          <a:blip r:embed="rId2">
            <a:extLst>
              <a:ext uri="{28A0092B-C50C-407E-A947-70E740481C1C}">
                <a14:useLocalDpi xmlns:a14="http://schemas.microsoft.com/office/drawing/2010/main" val="0"/>
              </a:ext>
            </a:extLst>
          </a:blip>
          <a:srcRect l="6529" t="9390" r="8710" b="6102"/>
          <a:stretch/>
        </p:blipFill>
        <p:spPr bwMode="auto">
          <a:xfrm>
            <a:off x="5981689" y="2939748"/>
            <a:ext cx="3653923" cy="3646082"/>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Encs_L1_UU_001125499_horizontal"/>
          <p:cNvPicPr>
            <a:picLocks noChangeAspect="1" noChangeArrowheads="1"/>
          </p:cNvPicPr>
          <p:nvPr/>
        </p:nvPicPr>
        <p:blipFill rotWithShape="1">
          <a:blip r:embed="rId3">
            <a:extLst>
              <a:ext uri="{28A0092B-C50C-407E-A947-70E740481C1C}">
                <a14:useLocalDpi xmlns:a14="http://schemas.microsoft.com/office/drawing/2010/main" val="0"/>
              </a:ext>
            </a:extLst>
          </a:blip>
          <a:srcRect l="5409" t="9098" r="9035" b="7035"/>
          <a:stretch/>
        </p:blipFill>
        <p:spPr bwMode="auto">
          <a:xfrm>
            <a:off x="1868129" y="2954610"/>
            <a:ext cx="3656361" cy="35827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4939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557365"/>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US" dirty="0" smtClean="0">
                <a:solidFill>
                  <a:srgbClr val="073182"/>
                </a:solidFill>
              </a:rPr>
              <a:t>Combined probability diagrams help us understand the variable behavior and make comparisons:</a:t>
            </a:r>
            <a:endParaRPr lang="en-US" dirty="0">
              <a:solidFill>
                <a:srgbClr val="073182"/>
              </a:solidFill>
            </a:endParaRPr>
          </a:p>
          <a:p>
            <a:pPr marL="371475" lvl="0" indent="-285750">
              <a:buFont typeface="Arial" panose="020B0604020202020204" pitchFamily="34" charset="0"/>
              <a:buChar char="•"/>
              <a:defRPr/>
            </a:pPr>
            <a:r>
              <a:rPr lang="en-GB" dirty="0" smtClean="0">
                <a:solidFill>
                  <a:srgbClr val="073182"/>
                </a:solidFill>
              </a:rPr>
              <a:t>Probability </a:t>
            </a:r>
            <a:r>
              <a:rPr lang="en-GB" dirty="0">
                <a:solidFill>
                  <a:srgbClr val="073182"/>
                </a:solidFill>
              </a:rPr>
              <a:t>density function (</a:t>
            </a:r>
            <a:r>
              <a:rPr lang="en-GB" dirty="0" smtClean="0">
                <a:solidFill>
                  <a:srgbClr val="073182"/>
                </a:solidFill>
              </a:rPr>
              <a:t>PDF)</a:t>
            </a:r>
          </a:p>
          <a:p>
            <a:pPr marL="371475" lvl="0" indent="-285750">
              <a:buFont typeface="Arial" panose="020B0604020202020204" pitchFamily="34" charset="0"/>
              <a:buChar char="•"/>
              <a:defRPr/>
            </a:pPr>
            <a:r>
              <a:rPr lang="en-GB" dirty="0" smtClean="0"/>
              <a:t>Cumulative </a:t>
            </a:r>
            <a:r>
              <a:rPr lang="en-GB" dirty="0"/>
              <a:t>distribution function (CDF</a:t>
            </a:r>
            <a:r>
              <a:rPr lang="en-GB" dirty="0" smtClean="0"/>
              <a:t>)</a:t>
            </a:r>
          </a:p>
          <a:p>
            <a:pPr marL="371475" lvl="0" indent="-285750">
              <a:buFont typeface="Arial" panose="020B0604020202020204" pitchFamily="34" charset="0"/>
              <a:buChar char="•"/>
              <a:defRPr/>
            </a:pPr>
            <a:r>
              <a:rPr lang="es-ES" dirty="0" smtClean="0">
                <a:solidFill>
                  <a:srgbClr val="073182"/>
                </a:solidFill>
              </a:rPr>
              <a:t>Box </a:t>
            </a:r>
            <a:r>
              <a:rPr lang="es-ES" dirty="0" err="1" smtClean="0">
                <a:solidFill>
                  <a:srgbClr val="073182"/>
                </a:solidFill>
              </a:rPr>
              <a:t>plots</a:t>
            </a:r>
            <a:r>
              <a:rPr lang="en-US" dirty="0" smtClean="0">
                <a:solidFill>
                  <a:srgbClr val="073182"/>
                </a:solidFill>
              </a:rPr>
              <a:t>.</a:t>
            </a:r>
            <a:endParaRPr lang="en-US"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442906"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Short/Intermittent Caution Alerts not leading to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pic>
        <p:nvPicPr>
          <p:cNvPr id="11" name="Picture 10"/>
          <p:cNvPicPr/>
          <p:nvPr/>
        </p:nvPicPr>
        <p:blipFill rotWithShape="1">
          <a:blip r:embed="rId2"/>
          <a:srcRect t="17847"/>
          <a:stretch/>
        </p:blipFill>
        <p:spPr>
          <a:xfrm>
            <a:off x="4662734" y="1429549"/>
            <a:ext cx="6506716" cy="2539411"/>
          </a:xfrm>
          <a:prstGeom prst="rect">
            <a:avLst/>
          </a:prstGeom>
        </p:spPr>
      </p:pic>
      <p:pic>
        <p:nvPicPr>
          <p:cNvPr id="12" name="Picture 11"/>
          <p:cNvPicPr/>
          <p:nvPr/>
        </p:nvPicPr>
        <p:blipFill rotWithShape="1">
          <a:blip r:embed="rId3"/>
          <a:srcRect t="10574"/>
          <a:stretch/>
        </p:blipFill>
        <p:spPr>
          <a:xfrm>
            <a:off x="4532676" y="3814915"/>
            <a:ext cx="6636774" cy="2880033"/>
          </a:xfrm>
          <a:prstGeom prst="rect">
            <a:avLst/>
          </a:prstGeom>
        </p:spPr>
      </p:pic>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3844214"/>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US" dirty="0" smtClean="0">
                <a:solidFill>
                  <a:srgbClr val="073182"/>
                </a:solidFill>
              </a:rPr>
              <a:t>How short/intermittent Caution alerts are distributed:</a:t>
            </a:r>
            <a:endParaRPr lang="en-US" dirty="0">
              <a:solidFill>
                <a:srgbClr val="073182"/>
              </a:solidFill>
            </a:endParaRP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r>
              <a:rPr lang="en-GB" dirty="0" smtClean="0">
                <a:solidFill>
                  <a:srgbClr val="073182"/>
                </a:solidFill>
              </a:rPr>
              <a:t>/CPA</a:t>
            </a:r>
          </a:p>
          <a:p>
            <a:pPr marL="371475" lvl="0" indent="-285750">
              <a:buFont typeface="Arial" panose="020B0604020202020204" pitchFamily="34" charset="0"/>
              <a:buChar char="•"/>
              <a:defRPr/>
            </a:pPr>
            <a:r>
              <a:rPr lang="es-ES" dirty="0" err="1" smtClean="0">
                <a:solidFill>
                  <a:srgbClr val="073182"/>
                </a:solidFill>
              </a:rPr>
              <a:t>First</a:t>
            </a:r>
            <a:r>
              <a:rPr lang="es-ES" dirty="0" smtClean="0">
                <a:solidFill>
                  <a:srgbClr val="073182"/>
                </a:solidFill>
              </a:rPr>
              <a:t> vs </a:t>
            </a:r>
            <a:r>
              <a:rPr lang="es-ES" dirty="0" err="1" smtClean="0">
                <a:solidFill>
                  <a:srgbClr val="073182"/>
                </a:solidFill>
              </a:rPr>
              <a:t>Last</a:t>
            </a:r>
            <a:r>
              <a:rPr lang="es-ES" dirty="0" smtClean="0">
                <a:solidFill>
                  <a:srgbClr val="073182"/>
                </a:solidFill>
              </a:rPr>
              <a:t> </a:t>
            </a:r>
            <a:r>
              <a:rPr lang="es-ES" dirty="0" err="1" smtClean="0">
                <a:solidFill>
                  <a:srgbClr val="073182"/>
                </a:solidFill>
              </a:rPr>
              <a:t>Caution</a:t>
            </a:r>
            <a:endParaRPr lang="en-GB" dirty="0" smtClean="0">
              <a:solidFill>
                <a:srgbClr val="073182"/>
              </a:solidFill>
            </a:endParaRPr>
          </a:p>
          <a:p>
            <a:pPr marL="371475" lvl="0" indent="-285750">
              <a:buFont typeface="Arial" panose="020B0604020202020204" pitchFamily="34" charset="0"/>
              <a:buChar char="•"/>
              <a:defRPr/>
            </a:pPr>
            <a:r>
              <a:rPr lang="es-ES" dirty="0" err="1" smtClean="0">
                <a:solidFill>
                  <a:srgbClr val="073182"/>
                </a:solidFill>
              </a:rPr>
              <a:t>Caution</a:t>
            </a:r>
            <a:r>
              <a:rPr lang="es-ES" dirty="0" smtClean="0">
                <a:solidFill>
                  <a:srgbClr val="073182"/>
                </a:solidFill>
              </a:rPr>
              <a:t> </a:t>
            </a:r>
            <a:r>
              <a:rPr lang="es-ES" dirty="0" err="1" smtClean="0">
                <a:solidFill>
                  <a:srgbClr val="073182"/>
                </a:solidFill>
              </a:rPr>
              <a:t>duration</a:t>
            </a:r>
            <a:endParaRPr lang="es-ES" dirty="0">
              <a:solidFill>
                <a:srgbClr val="073182"/>
              </a:solidFill>
            </a:endParaRPr>
          </a:p>
          <a:p>
            <a:pPr marL="85725">
              <a:defRPr/>
            </a:pPr>
            <a:r>
              <a:rPr lang="en-GB" dirty="0" smtClean="0">
                <a:solidFill>
                  <a:srgbClr val="073182"/>
                </a:solidFill>
              </a:rPr>
              <a:t>Non-cooperative higher airspace </a:t>
            </a:r>
            <a:r>
              <a:rPr lang="en-GB" dirty="0">
                <a:solidFill>
                  <a:srgbClr val="073182"/>
                </a:solidFill>
              </a:rPr>
              <a:t>05NM </a:t>
            </a:r>
            <a:r>
              <a:rPr lang="en-GB" dirty="0" smtClean="0">
                <a:solidFill>
                  <a:srgbClr val="073182"/>
                </a:solidFill>
              </a:rPr>
              <a:t>WCV</a:t>
            </a:r>
            <a:endParaRPr lang="en-GB" dirty="0">
              <a:solidFill>
                <a:srgbClr val="073182"/>
              </a:solidFill>
            </a:endParaRPr>
          </a:p>
        </p:txBody>
      </p:sp>
    </p:spTree>
    <p:extLst>
      <p:ext uri="{BB962C8B-B14F-4D97-AF65-F5344CB8AC3E}">
        <p14:creationId xmlns:p14="http://schemas.microsoft.com/office/powerpoint/2010/main" val="786046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442906"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Short/Intermittent Caution Alerts not leading to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554736" y="1580857"/>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How short/intermittent Caution alerts are distributed:</a:t>
            </a:r>
          </a:p>
          <a:p>
            <a:pPr marL="371475" lvl="0" indent="-285750">
              <a:buFont typeface="Arial" panose="020B0604020202020204" pitchFamily="34" charset="0"/>
              <a:buChar char="•"/>
              <a:defRPr/>
            </a:pPr>
            <a:r>
              <a:rPr lang="en-GB" dirty="0" smtClean="0">
                <a:solidFill>
                  <a:srgbClr val="073182"/>
                </a:solidFill>
              </a:rPr>
              <a:t>Range at first Caution</a:t>
            </a:r>
          </a:p>
          <a:p>
            <a:pPr marL="371475" lvl="0" indent="-285750">
              <a:buFont typeface="Arial" panose="020B0604020202020204" pitchFamily="34" charset="0"/>
              <a:buChar char="•"/>
              <a:defRPr/>
            </a:pPr>
            <a:r>
              <a:rPr lang="en-GB" dirty="0" smtClean="0">
                <a:solidFill>
                  <a:srgbClr val="073182"/>
                </a:solidFill>
              </a:rPr>
              <a:t>Range at last Caution</a:t>
            </a:r>
          </a:p>
          <a:p>
            <a:pPr marL="371475" lvl="0" indent="-285750">
              <a:buFont typeface="Arial" panose="020B0604020202020204" pitchFamily="34" charset="0"/>
              <a:buChar char="•"/>
              <a:defRPr/>
            </a:pPr>
            <a:r>
              <a:rPr lang="en-GB" dirty="0" smtClean="0">
                <a:solidFill>
                  <a:srgbClr val="073182"/>
                </a:solidFill>
              </a:rPr>
              <a:t>Range at end of Caution</a:t>
            </a:r>
          </a:p>
          <a:p>
            <a:pPr marL="85725">
              <a:defRPr/>
            </a:pPr>
            <a:r>
              <a:rPr lang="en-GB" dirty="0" smtClean="0">
                <a:solidFill>
                  <a:srgbClr val="073182"/>
                </a:solidFill>
              </a:rPr>
              <a:t>Non-cooperative higher airspace 05NM WCV</a:t>
            </a:r>
          </a:p>
          <a:p>
            <a:pPr marL="371475" lvl="0" indent="-285750">
              <a:buFont typeface="Arial" panose="020B0604020202020204" pitchFamily="34" charset="0"/>
              <a:buChar char="•"/>
              <a:defRPr/>
            </a:pPr>
            <a:endParaRPr lang="en-GB" dirty="0" smtClean="0">
              <a:solidFill>
                <a:srgbClr val="073182"/>
              </a:solidFill>
            </a:endParaRPr>
          </a:p>
        </p:txBody>
      </p:sp>
      <p:pic>
        <p:nvPicPr>
          <p:cNvPr id="14" name="Picture 13"/>
          <p:cNvPicPr/>
          <p:nvPr/>
        </p:nvPicPr>
        <p:blipFill rotWithShape="1">
          <a:blip r:embed="rId2"/>
          <a:srcRect t="17990" b="3718"/>
          <a:stretch/>
        </p:blipFill>
        <p:spPr>
          <a:xfrm>
            <a:off x="4702061" y="1526134"/>
            <a:ext cx="6388729" cy="2377270"/>
          </a:xfrm>
          <a:prstGeom prst="rect">
            <a:avLst/>
          </a:prstGeom>
        </p:spPr>
      </p:pic>
      <p:pic>
        <p:nvPicPr>
          <p:cNvPr id="15" name="Picture 14"/>
          <p:cNvPicPr/>
          <p:nvPr/>
        </p:nvPicPr>
        <p:blipFill rotWithShape="1">
          <a:blip r:embed="rId3"/>
          <a:srcRect t="10762"/>
          <a:stretch/>
        </p:blipFill>
        <p:spPr>
          <a:xfrm>
            <a:off x="4542508" y="3928950"/>
            <a:ext cx="6548282" cy="2726670"/>
          </a:xfrm>
          <a:prstGeom prst="rect">
            <a:avLst/>
          </a:prstGeom>
        </p:spPr>
      </p:pic>
    </p:spTree>
    <p:extLst>
      <p:ext uri="{BB962C8B-B14F-4D97-AF65-F5344CB8AC3E}">
        <p14:creationId xmlns:p14="http://schemas.microsoft.com/office/powerpoint/2010/main" val="3261499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442906"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Short/Intermittent Caution Alerts not leading to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554737" y="1580857"/>
            <a:ext cx="3817882"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How short/intermittent Caution alerts are distributed:</a:t>
            </a:r>
          </a:p>
          <a:p>
            <a:pPr marL="371475" lvl="0" indent="-285750">
              <a:buFont typeface="Arial" panose="020B0604020202020204" pitchFamily="34" charset="0"/>
              <a:buChar char="•"/>
              <a:defRPr/>
            </a:pPr>
            <a:r>
              <a:rPr lang="en-GB" dirty="0" smtClean="0">
                <a:solidFill>
                  <a:srgbClr val="073182"/>
                </a:solidFill>
              </a:rPr>
              <a:t>Range at first Caution</a:t>
            </a:r>
          </a:p>
          <a:p>
            <a:pPr marL="371475" lvl="0" indent="-285750">
              <a:buFont typeface="Arial" panose="020B0604020202020204" pitchFamily="34" charset="0"/>
              <a:buChar char="•"/>
              <a:defRPr/>
            </a:pPr>
            <a:r>
              <a:rPr lang="en-GB" dirty="0" smtClean="0">
                <a:solidFill>
                  <a:srgbClr val="073182"/>
                </a:solidFill>
              </a:rPr>
              <a:t>Range at last Caution</a:t>
            </a:r>
          </a:p>
          <a:p>
            <a:pPr marL="371475" lvl="0" indent="-285750">
              <a:buFont typeface="Arial" panose="020B0604020202020204" pitchFamily="34" charset="0"/>
              <a:buChar char="•"/>
              <a:defRPr/>
            </a:pPr>
            <a:r>
              <a:rPr lang="en-GB" dirty="0" smtClean="0">
                <a:solidFill>
                  <a:srgbClr val="073182"/>
                </a:solidFill>
              </a:rPr>
              <a:t>Range at end of Caution</a:t>
            </a:r>
          </a:p>
          <a:p>
            <a:pPr marL="85725">
              <a:defRPr/>
            </a:pPr>
            <a:r>
              <a:rPr lang="en-GB" dirty="0" smtClean="0">
                <a:solidFill>
                  <a:srgbClr val="073182"/>
                </a:solidFill>
              </a:rPr>
              <a:t>Non-cooperative higher airspace URCV WCV</a:t>
            </a:r>
          </a:p>
          <a:p>
            <a:pPr marL="371475" lvl="0" indent="-285750">
              <a:buFont typeface="Arial" panose="020B0604020202020204" pitchFamily="34" charset="0"/>
              <a:buChar char="•"/>
              <a:defRPr/>
            </a:pPr>
            <a:endParaRPr lang="en-GB" dirty="0" smtClean="0">
              <a:solidFill>
                <a:srgbClr val="073182"/>
              </a:solidFill>
            </a:endParaRPr>
          </a:p>
        </p:txBody>
      </p:sp>
      <p:pic>
        <p:nvPicPr>
          <p:cNvPr id="8194" name="Picture 55"/>
          <p:cNvPicPr>
            <a:picLocks noChangeAspect="1" noChangeArrowheads="1"/>
          </p:cNvPicPr>
          <p:nvPr/>
        </p:nvPicPr>
        <p:blipFill rotWithShape="1">
          <a:blip r:embed="rId2">
            <a:extLst>
              <a:ext uri="{28A0092B-C50C-407E-A947-70E740481C1C}">
                <a14:useLocalDpi xmlns:a14="http://schemas.microsoft.com/office/drawing/2010/main" val="0"/>
              </a:ext>
            </a:extLst>
          </a:blip>
          <a:srcRect t="18495" b="4373"/>
          <a:stretch/>
        </p:blipFill>
        <p:spPr bwMode="auto">
          <a:xfrm>
            <a:off x="4537633" y="1506487"/>
            <a:ext cx="6383267" cy="2461791"/>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56"/>
          <p:cNvPicPr>
            <a:picLocks noChangeAspect="1" noChangeArrowheads="1"/>
          </p:cNvPicPr>
          <p:nvPr/>
        </p:nvPicPr>
        <p:blipFill rotWithShape="1">
          <a:blip r:embed="rId3">
            <a:extLst>
              <a:ext uri="{28A0092B-C50C-407E-A947-70E740481C1C}">
                <a14:useLocalDpi xmlns:a14="http://schemas.microsoft.com/office/drawing/2010/main" val="0"/>
              </a:ext>
            </a:extLst>
          </a:blip>
          <a:srcRect t="10251"/>
          <a:stretch/>
        </p:blipFill>
        <p:spPr bwMode="auto">
          <a:xfrm>
            <a:off x="4372618" y="3960701"/>
            <a:ext cx="6548282" cy="2670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264557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Longer intersections with Caution alert volume, but no </a:t>
            </a:r>
            <a:r>
              <a:rPr lang="en-GB" dirty="0" err="1" smtClean="0">
                <a:solidFill>
                  <a:srgbClr val="073182"/>
                </a:solidFill>
              </a:rPr>
              <a:t>LoWC</a:t>
            </a:r>
            <a:r>
              <a:rPr lang="en-GB" dirty="0" smtClean="0">
                <a:solidFill>
                  <a:srgbClr val="073182"/>
                </a:solidFill>
              </a:rPr>
              <a:t>:</a:t>
            </a:r>
          </a:p>
          <a:p>
            <a:pPr marL="371475" lvl="0" indent="-285750">
              <a:buFont typeface="Arial" panose="020B0604020202020204" pitchFamily="34" charset="0"/>
              <a:buChar char="•"/>
              <a:defRPr/>
            </a:pPr>
            <a:r>
              <a:rPr lang="en-GB" dirty="0" smtClean="0">
                <a:solidFill>
                  <a:srgbClr val="073182"/>
                </a:solidFill>
              </a:rPr>
              <a:t>Time to predicted </a:t>
            </a:r>
            <a:r>
              <a:rPr lang="en-GB" dirty="0" err="1" smtClean="0">
                <a:solidFill>
                  <a:srgbClr val="073182"/>
                </a:solidFill>
              </a:rPr>
              <a:t>LoWC</a:t>
            </a:r>
            <a:r>
              <a:rPr lang="en-GB" dirty="0" smtClean="0">
                <a:solidFill>
                  <a:srgbClr val="073182"/>
                </a:solidFill>
              </a:rPr>
              <a:t>, caution alert duration, etc.</a:t>
            </a:r>
          </a:p>
          <a:p>
            <a:pPr marL="371475" lvl="0" indent="-285750">
              <a:buFont typeface="Arial" panose="020B0604020202020204" pitchFamily="34" charset="0"/>
              <a:buChar char="•"/>
              <a:defRPr/>
            </a:pPr>
            <a:r>
              <a:rPr lang="en-GB" dirty="0" smtClean="0">
                <a:solidFill>
                  <a:srgbClr val="073182"/>
                </a:solidFill>
              </a:rPr>
              <a:t>Distance between aircraft.</a:t>
            </a:r>
          </a:p>
          <a:p>
            <a:pPr marL="371475" lvl="0" indent="-285750">
              <a:buFont typeface="Arial" panose="020B0604020202020204" pitchFamily="34" charset="0"/>
              <a:buChar char="•"/>
              <a:defRPr/>
            </a:pPr>
            <a:r>
              <a:rPr lang="en-GB" dirty="0" smtClean="0">
                <a:solidFill>
                  <a:srgbClr val="073182"/>
                </a:solidFill>
              </a:rPr>
              <a:t>Question: Are they different from shorter Caution alerts?</a:t>
            </a:r>
          </a:p>
          <a:p>
            <a:pPr marL="371475" lvl="0" indent="-285750">
              <a:buFont typeface="Arial" panose="020B0604020202020204" pitchFamily="34" charset="0"/>
              <a:buChar char="•"/>
              <a:defRPr/>
            </a:pPr>
            <a:r>
              <a:rPr lang="en-GB" dirty="0" smtClean="0">
                <a:solidFill>
                  <a:srgbClr val="073182"/>
                </a:solidFill>
              </a:rPr>
              <a:t>Answer: No. Time to predicted </a:t>
            </a:r>
            <a:r>
              <a:rPr lang="en-GB" dirty="0" err="1" smtClean="0">
                <a:solidFill>
                  <a:srgbClr val="073182"/>
                </a:solidFill>
              </a:rPr>
              <a:t>LoWC</a:t>
            </a:r>
            <a:r>
              <a:rPr lang="en-GB" dirty="0" smtClean="0">
                <a:solidFill>
                  <a:srgbClr val="073182"/>
                </a:solidFill>
              </a:rPr>
              <a:t>, distance and probability distribution are alike.</a:t>
            </a: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147837"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 Long Caution Alerts or </a:t>
            </a:r>
            <a:r>
              <a:rPr lang="en-US" sz="2400" b="1" u="sng" dirty="0" err="1" smtClean="0">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pic>
        <p:nvPicPr>
          <p:cNvPr id="5122" name="Picture 13" descr="Encs_L1_UU_002002766_horizontal.eu1"/>
          <p:cNvPicPr>
            <a:picLocks noChangeAspect="1" noChangeArrowheads="1"/>
          </p:cNvPicPr>
          <p:nvPr/>
        </p:nvPicPr>
        <p:blipFill rotWithShape="1">
          <a:blip r:embed="rId2">
            <a:extLst>
              <a:ext uri="{28A0092B-C50C-407E-A947-70E740481C1C}">
                <a14:useLocalDpi xmlns:a14="http://schemas.microsoft.com/office/drawing/2010/main" val="0"/>
              </a:ext>
            </a:extLst>
          </a:blip>
          <a:srcRect l="4646" t="9069" r="9008" b="6927"/>
          <a:stretch/>
        </p:blipFill>
        <p:spPr bwMode="auto">
          <a:xfrm>
            <a:off x="1897626" y="2943572"/>
            <a:ext cx="3685145" cy="35845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2" descr="Encs_L1_UU_002002766_vertical.eu1"/>
          <p:cNvPicPr>
            <a:picLocks noChangeAspect="1" noChangeArrowheads="1"/>
          </p:cNvPicPr>
          <p:nvPr/>
        </p:nvPicPr>
        <p:blipFill rotWithShape="1">
          <a:blip r:embed="rId3">
            <a:extLst>
              <a:ext uri="{28A0092B-C50C-407E-A947-70E740481C1C}">
                <a14:useLocalDpi xmlns:a14="http://schemas.microsoft.com/office/drawing/2010/main" val="0"/>
              </a:ext>
            </a:extLst>
          </a:blip>
          <a:srcRect l="6248" t="9057" r="9489" b="7246"/>
          <a:stretch/>
        </p:blipFill>
        <p:spPr bwMode="auto">
          <a:xfrm>
            <a:off x="5796744" y="2922583"/>
            <a:ext cx="3632391" cy="36054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267041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2</a:t>
            </a:fld>
            <a:endParaRPr lang="fr-FR"/>
          </a:p>
        </p:txBody>
      </p:sp>
      <p:sp>
        <p:nvSpPr>
          <p:cNvPr id="7" name="Rettangolo 6">
            <a:extLst>
              <a:ext uri="{FF2B5EF4-FFF2-40B4-BE49-F238E27FC236}">
                <a16:creationId xmlns:a16="http://schemas.microsoft.com/office/drawing/2014/main" id="{F865A805-A1A0-4274-87C6-B0545E96F0AD}"/>
              </a:ext>
            </a:extLst>
          </p:cNvPr>
          <p:cNvSpPr/>
          <p:nvPr/>
        </p:nvSpPr>
        <p:spPr>
          <a:xfrm>
            <a:off x="485375" y="1483633"/>
            <a:ext cx="4063606" cy="1431161"/>
          </a:xfrm>
          <a:prstGeom prst="rect">
            <a:avLst/>
          </a:prstGeom>
        </p:spPr>
        <p:txBody>
          <a:bodyPr wrap="square">
            <a:spAutoFit/>
          </a:bodyPr>
          <a:lstStyle/>
          <a:p>
            <a:pPr marL="285750" indent="-285750" algn="just" defTabSz="457200">
              <a:spcAft>
                <a:spcPts val="600"/>
              </a:spcAft>
              <a:buFont typeface="Arial" panose="020B0604020202020204" pitchFamily="34" charset="0"/>
              <a:buChar char="•"/>
            </a:pPr>
            <a:r>
              <a:rPr lang="en-GB" dirty="0">
                <a:solidFill>
                  <a:srgbClr val="073182"/>
                </a:solidFill>
                <a:cs typeface="Times New Roman" panose="02020603050405020304" pitchFamily="18" charset="0"/>
              </a:rPr>
              <a:t>Horizontal spatial threshold (HST)</a:t>
            </a:r>
          </a:p>
          <a:p>
            <a:pPr marL="285750" indent="-285750" algn="just" defTabSz="457200">
              <a:spcAft>
                <a:spcPts val="600"/>
              </a:spcAft>
              <a:buFont typeface="Arial" panose="020B0604020202020204" pitchFamily="34" charset="0"/>
              <a:buChar char="•"/>
            </a:pPr>
            <a:r>
              <a:rPr lang="en-GB" dirty="0">
                <a:solidFill>
                  <a:srgbClr val="073182"/>
                </a:solidFill>
                <a:cs typeface="Times New Roman" panose="02020603050405020304" pitchFamily="18" charset="0"/>
              </a:rPr>
              <a:t>Horizontal temporal threshold (HTT)</a:t>
            </a:r>
          </a:p>
          <a:p>
            <a:pPr marL="285750" indent="-285750" algn="just" defTabSz="457200">
              <a:spcAft>
                <a:spcPts val="600"/>
              </a:spcAft>
              <a:buFont typeface="Arial" panose="020B0604020202020204" pitchFamily="34" charset="0"/>
              <a:buChar char="•"/>
            </a:pPr>
            <a:r>
              <a:rPr lang="en-GB" dirty="0">
                <a:solidFill>
                  <a:srgbClr val="073182"/>
                </a:solidFill>
                <a:cs typeface="Times New Roman" panose="02020603050405020304" pitchFamily="18" charset="0"/>
              </a:rPr>
              <a:t>Vertical spatial threshold (VST)</a:t>
            </a:r>
          </a:p>
          <a:p>
            <a:pPr marL="285750" indent="-285750" algn="just" defTabSz="457200">
              <a:spcAft>
                <a:spcPts val="600"/>
              </a:spcAft>
              <a:buFont typeface="Arial" panose="020B0604020202020204" pitchFamily="34" charset="0"/>
              <a:buChar char="•"/>
            </a:pPr>
            <a:r>
              <a:rPr lang="en-GB" dirty="0">
                <a:solidFill>
                  <a:srgbClr val="073182"/>
                </a:solidFill>
                <a:cs typeface="Times New Roman" panose="02020603050405020304" pitchFamily="18" charset="0"/>
              </a:rPr>
              <a:t>Caution Alert time (CAT)</a:t>
            </a:r>
            <a:endParaRPr lang="it-IT" dirty="0">
              <a:solidFill>
                <a:srgbClr val="073182"/>
              </a:solidFill>
              <a:cs typeface="Times New Roman" panose="02020603050405020304" pitchFamily="18" charset="0"/>
            </a:endParaRPr>
          </a:p>
        </p:txBody>
      </p:sp>
      <p:grpSp>
        <p:nvGrpSpPr>
          <p:cNvPr id="2" name="Gruppo 1">
            <a:extLst>
              <a:ext uri="{FF2B5EF4-FFF2-40B4-BE49-F238E27FC236}">
                <a16:creationId xmlns:a16="http://schemas.microsoft.com/office/drawing/2014/main" id="{6DD29515-4360-4E28-B831-E7BF3368A0D5}"/>
              </a:ext>
            </a:extLst>
          </p:cNvPr>
          <p:cNvGrpSpPr/>
          <p:nvPr/>
        </p:nvGrpSpPr>
        <p:grpSpPr>
          <a:xfrm>
            <a:off x="6625087" y="1589296"/>
            <a:ext cx="5164710" cy="2007209"/>
            <a:chOff x="4824679" y="1473660"/>
            <a:chExt cx="4064159" cy="1335140"/>
          </a:xfrm>
        </p:grpSpPr>
        <p:pic>
          <p:nvPicPr>
            <p:cNvPr id="8" name="Immagine 7">
              <a:extLst>
                <a:ext uri="{FF2B5EF4-FFF2-40B4-BE49-F238E27FC236}">
                  <a16:creationId xmlns:a16="http://schemas.microsoft.com/office/drawing/2014/main" id="{FFAB655C-815E-4E55-ADA3-ADE5FCFA4111}"/>
                </a:ext>
              </a:extLst>
            </p:cNvPr>
            <p:cNvPicPr>
              <a:picLocks noChangeAspect="1"/>
            </p:cNvPicPr>
            <p:nvPr/>
          </p:nvPicPr>
          <p:blipFill>
            <a:blip r:embed="rId2"/>
            <a:stretch>
              <a:fillRect/>
            </a:stretch>
          </p:blipFill>
          <p:spPr>
            <a:xfrm>
              <a:off x="4824679" y="1473660"/>
              <a:ext cx="3346994" cy="1335140"/>
            </a:xfrm>
            <a:prstGeom prst="rect">
              <a:avLst/>
            </a:prstGeom>
          </p:spPr>
        </p:pic>
        <p:sp>
          <p:nvSpPr>
            <p:cNvPr id="9" name="TextBox 59">
              <a:extLst>
                <a:ext uri="{FF2B5EF4-FFF2-40B4-BE49-F238E27FC236}">
                  <a16:creationId xmlns:a16="http://schemas.microsoft.com/office/drawing/2014/main" id="{33078405-8A7B-44B5-8EE9-3A359FB6590C}"/>
                </a:ext>
              </a:extLst>
            </p:cNvPr>
            <p:cNvSpPr txBox="1"/>
            <p:nvPr/>
          </p:nvSpPr>
          <p:spPr>
            <a:xfrm>
              <a:off x="5153040" y="1909801"/>
              <a:ext cx="1709122"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457200"/>
              <a:r>
                <a:rPr lang="en-US" sz="1200" b="1" dirty="0">
                  <a:solidFill>
                    <a:srgbClr val="6E6E6E"/>
                  </a:solidFill>
                  <a:latin typeface="Arial" panose="020B0604020202020204" pitchFamily="34" charset="0"/>
                  <a:cs typeface="Arial" panose="020B0604020202020204" pitchFamily="34" charset="0"/>
                </a:rPr>
                <a:t>HTT </a:t>
              </a:r>
              <a:r>
                <a:rPr lang="en-US" b="1" dirty="0" err="1">
                  <a:solidFill>
                    <a:srgbClr val="6E6E6E"/>
                  </a:solidFill>
                  <a:latin typeface="Symbol" pitchFamily="18" charset="2"/>
                </a:rPr>
                <a:t>t</a:t>
              </a:r>
              <a:r>
                <a:rPr lang="en-US" sz="1050" b="1" dirty="0" err="1">
                  <a:solidFill>
                    <a:srgbClr val="6E6E6E"/>
                  </a:solidFill>
                  <a:latin typeface="Arial" panose="020B0604020202020204" pitchFamily="34" charset="0"/>
                  <a:cs typeface="Arial" panose="020B0604020202020204" pitchFamily="34" charset="0"/>
                </a:rPr>
                <a:t>mod</a:t>
              </a:r>
              <a:r>
                <a:rPr lang="en-US" sz="1050" b="1" dirty="0">
                  <a:solidFill>
                    <a:srgbClr val="6E6E6E"/>
                  </a:solidFill>
                  <a:latin typeface="Arial" panose="020B0604020202020204" pitchFamily="34" charset="0"/>
                  <a:cs typeface="Arial" panose="020B0604020202020204" pitchFamily="34" charset="0"/>
                </a:rPr>
                <a:t>  w/ HST dist</a:t>
              </a:r>
              <a:endParaRPr lang="en-US" b="1" dirty="0">
                <a:solidFill>
                  <a:srgbClr val="6E6E6E"/>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4389381A-3798-4D8E-B926-47B03ADC5B9F}"/>
                </a:ext>
              </a:extLst>
            </p:cNvPr>
            <p:cNvSpPr txBox="1"/>
            <p:nvPr/>
          </p:nvSpPr>
          <p:spPr>
            <a:xfrm>
              <a:off x="8466415" y="1841101"/>
              <a:ext cx="422423"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6E6E6E"/>
                  </a:solidFill>
                  <a:effectLst/>
                  <a:uLnTx/>
                  <a:uFillTx/>
                </a:rPr>
                <a:t>VST</a:t>
              </a:r>
            </a:p>
          </p:txBody>
        </p:sp>
        <p:cxnSp>
          <p:nvCxnSpPr>
            <p:cNvPr id="11" name="Connettore 1 26">
              <a:extLst>
                <a:ext uri="{FF2B5EF4-FFF2-40B4-BE49-F238E27FC236}">
                  <a16:creationId xmlns:a16="http://schemas.microsoft.com/office/drawing/2014/main" id="{05619208-B31B-4217-A05E-830EB8C18C1B}"/>
                </a:ext>
              </a:extLst>
            </p:cNvPr>
            <p:cNvCxnSpPr>
              <a:cxnSpLocks/>
            </p:cNvCxnSpPr>
            <p:nvPr/>
          </p:nvCxnSpPr>
          <p:spPr>
            <a:xfrm>
              <a:off x="8427370" y="1717738"/>
              <a:ext cx="8646" cy="534913"/>
            </a:xfrm>
            <a:prstGeom prst="line">
              <a:avLst/>
            </a:prstGeom>
            <a:noFill/>
            <a:ln w="9525" cap="flat" cmpd="sng" algn="ctr">
              <a:solidFill>
                <a:srgbClr val="6E6E6E"/>
              </a:solidFill>
              <a:prstDash val="solid"/>
            </a:ln>
            <a:effectLst/>
          </p:spPr>
        </p:cxnSp>
        <p:cxnSp>
          <p:nvCxnSpPr>
            <p:cNvPr id="12" name="Connettore 1 31">
              <a:extLst>
                <a:ext uri="{FF2B5EF4-FFF2-40B4-BE49-F238E27FC236}">
                  <a16:creationId xmlns:a16="http://schemas.microsoft.com/office/drawing/2014/main" id="{170617E6-1A44-43D6-8B97-195B91FE0E3A}"/>
                </a:ext>
              </a:extLst>
            </p:cNvPr>
            <p:cNvCxnSpPr/>
            <p:nvPr/>
          </p:nvCxnSpPr>
          <p:spPr>
            <a:xfrm>
              <a:off x="8246487" y="1717738"/>
              <a:ext cx="361766" cy="2858"/>
            </a:xfrm>
            <a:prstGeom prst="line">
              <a:avLst/>
            </a:prstGeom>
            <a:noFill/>
            <a:ln w="9525" cap="flat" cmpd="sng" algn="ctr">
              <a:solidFill>
                <a:srgbClr val="6E6E6E"/>
              </a:solidFill>
              <a:prstDash val="solid"/>
            </a:ln>
            <a:effectLst/>
          </p:spPr>
        </p:cxnSp>
        <p:cxnSp>
          <p:nvCxnSpPr>
            <p:cNvPr id="13" name="Connettore 1 33">
              <a:extLst>
                <a:ext uri="{FF2B5EF4-FFF2-40B4-BE49-F238E27FC236}">
                  <a16:creationId xmlns:a16="http://schemas.microsoft.com/office/drawing/2014/main" id="{BF54408C-7854-4EED-8A92-EA6E6A47A345}"/>
                </a:ext>
              </a:extLst>
            </p:cNvPr>
            <p:cNvCxnSpPr>
              <a:cxnSpLocks/>
            </p:cNvCxnSpPr>
            <p:nvPr/>
          </p:nvCxnSpPr>
          <p:spPr>
            <a:xfrm>
              <a:off x="6680512" y="2262457"/>
              <a:ext cx="1927741" cy="8111"/>
            </a:xfrm>
            <a:prstGeom prst="line">
              <a:avLst/>
            </a:prstGeom>
            <a:noFill/>
            <a:ln w="9525" cap="flat" cmpd="sng" algn="ctr">
              <a:solidFill>
                <a:srgbClr val="6E6E6E"/>
              </a:solidFill>
              <a:prstDash val="solid"/>
            </a:ln>
            <a:effectLst/>
          </p:spPr>
        </p:cxnSp>
      </p:grpSp>
      <p:sp>
        <p:nvSpPr>
          <p:cNvPr id="14" name="Rettangolo 13">
            <a:extLst>
              <a:ext uri="{FF2B5EF4-FFF2-40B4-BE49-F238E27FC236}">
                <a16:creationId xmlns:a16="http://schemas.microsoft.com/office/drawing/2014/main" id="{B7DC31F6-8B56-437D-8FC4-AF6C348AEE6A}"/>
              </a:ext>
            </a:extLst>
          </p:cNvPr>
          <p:cNvSpPr/>
          <p:nvPr/>
        </p:nvSpPr>
        <p:spPr>
          <a:xfrm>
            <a:off x="255716" y="3037839"/>
            <a:ext cx="6369371" cy="646331"/>
          </a:xfrm>
          <a:prstGeom prst="rect">
            <a:avLst/>
          </a:prstGeom>
        </p:spPr>
        <p:txBody>
          <a:bodyPr wrap="square">
            <a:spAutoFit/>
          </a:bodyPr>
          <a:lstStyle/>
          <a:p>
            <a:pPr defTabSz="457200"/>
            <a:r>
              <a:rPr lang="en-GB" dirty="0">
                <a:solidFill>
                  <a:srgbClr val="073182"/>
                </a:solidFill>
                <a:cs typeface="Times New Roman" panose="02020603050405020304" pitchFamily="18" charset="0"/>
              </a:rPr>
              <a:t>Differentiation by intruder type and Altitude &lt;FL100 and &gt;FL100. </a:t>
            </a:r>
          </a:p>
          <a:p>
            <a:pPr defTabSz="457200"/>
            <a:r>
              <a:rPr lang="en-GB" dirty="0">
                <a:solidFill>
                  <a:srgbClr val="073182"/>
                </a:solidFill>
                <a:cs typeface="Times New Roman" panose="02020603050405020304" pitchFamily="18" charset="0"/>
              </a:rPr>
              <a:t>Resulting to 6 set of parameters.</a:t>
            </a:r>
          </a:p>
        </p:txBody>
      </p:sp>
      <p:sp>
        <p:nvSpPr>
          <p:cNvPr id="15" name="Titel 4">
            <a:extLst>
              <a:ext uri="{FF2B5EF4-FFF2-40B4-BE49-F238E27FC236}">
                <a16:creationId xmlns:a16="http://schemas.microsoft.com/office/drawing/2014/main" id="{E5DB17F1-77DF-426D-A22B-C97DBA2BDB5F}"/>
              </a:ext>
            </a:extLst>
          </p:cNvPr>
          <p:cNvSpPr txBox="1">
            <a:spLocks/>
          </p:cNvSpPr>
          <p:nvPr/>
        </p:nvSpPr>
        <p:spPr>
          <a:xfrm>
            <a:off x="457200" y="786620"/>
            <a:ext cx="8183563" cy="6351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4E88C7"/>
              </a:solidFill>
              <a:effectLst/>
              <a:uLnTx/>
              <a:uFillTx/>
              <a:latin typeface="Calibri"/>
              <a:ea typeface="+mj-ea"/>
              <a:cs typeface="Calibri"/>
            </a:endParaRPr>
          </a:p>
        </p:txBody>
      </p:sp>
      <p:sp>
        <p:nvSpPr>
          <p:cNvPr id="16" name="Titolo 1">
            <a:extLst>
              <a:ext uri="{FF2B5EF4-FFF2-40B4-BE49-F238E27FC236}">
                <a16:creationId xmlns:a16="http://schemas.microsoft.com/office/drawing/2014/main" id="{A972CF42-6935-4AFF-BEDF-52350317192A}"/>
              </a:ext>
            </a:extLst>
          </p:cNvPr>
          <p:cNvSpPr txBox="1">
            <a:spLocks/>
          </p:cNvSpPr>
          <p:nvPr/>
        </p:nvSpPr>
        <p:spPr>
          <a:xfrm>
            <a:off x="195331" y="520616"/>
            <a:ext cx="6895582"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Validation Step 1 – </a:t>
            </a:r>
            <a:r>
              <a:rPr kumimoji="0" lang="it-IT" sz="3200" b="1" i="1" u="none" strike="noStrike" kern="1200" cap="none" spc="0" normalizeH="0" baseline="0" noProof="0" dirty="0" smtClean="0">
                <a:ln>
                  <a:noFill/>
                </a:ln>
                <a:solidFill>
                  <a:srgbClr val="4E88C7"/>
                </a:solidFill>
                <a:effectLst/>
                <a:uLnTx/>
                <a:uFillTx/>
                <a:latin typeface="Calibri"/>
                <a:ea typeface="+mj-ea"/>
                <a:cs typeface="Calibri"/>
              </a:rPr>
              <a:t>RWC </a:t>
            </a:r>
            <a:r>
              <a:rPr kumimoji="0" lang="it-IT" sz="3200" b="1" i="1" u="none" strike="noStrike" kern="1200" cap="none" spc="0" normalizeH="0" baseline="0" noProof="0" dirty="0">
                <a:ln>
                  <a:noFill/>
                </a:ln>
                <a:solidFill>
                  <a:srgbClr val="4E88C7"/>
                </a:solidFill>
                <a:effectLst/>
                <a:uLnTx/>
                <a:uFillTx/>
                <a:latin typeface="Calibri"/>
                <a:ea typeface="+mj-ea"/>
                <a:cs typeface="Calibri"/>
              </a:rPr>
              <a:t>Determination</a:t>
            </a:r>
          </a:p>
        </p:txBody>
      </p:sp>
      <p:sp>
        <p:nvSpPr>
          <p:cNvPr id="17" name="Rettangolo 16">
            <a:extLst>
              <a:ext uri="{FF2B5EF4-FFF2-40B4-BE49-F238E27FC236}">
                <a16:creationId xmlns:a16="http://schemas.microsoft.com/office/drawing/2014/main" id="{77953822-E706-4EB7-B42F-4D3D2B3E1A68}"/>
              </a:ext>
            </a:extLst>
          </p:cNvPr>
          <p:cNvSpPr/>
          <p:nvPr/>
        </p:nvSpPr>
        <p:spPr>
          <a:xfrm>
            <a:off x="410561" y="1050283"/>
            <a:ext cx="1911229"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PARAMETERS</a:t>
            </a:r>
          </a:p>
        </p:txBody>
      </p:sp>
      <p:sp>
        <p:nvSpPr>
          <p:cNvPr id="18" name="Rettangolo 17">
            <a:extLst>
              <a:ext uri="{FF2B5EF4-FFF2-40B4-BE49-F238E27FC236}">
                <a16:creationId xmlns:a16="http://schemas.microsoft.com/office/drawing/2014/main" id="{D579E6E6-0997-4C99-A63D-A30613B3BE3A}"/>
              </a:ext>
            </a:extLst>
          </p:cNvPr>
          <p:cNvSpPr/>
          <p:nvPr/>
        </p:nvSpPr>
        <p:spPr>
          <a:xfrm>
            <a:off x="485375" y="3821070"/>
            <a:ext cx="2245871"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METHODOLOGY</a:t>
            </a:r>
          </a:p>
        </p:txBody>
      </p:sp>
      <p:sp>
        <p:nvSpPr>
          <p:cNvPr id="19" name="Rettangolo 18">
            <a:extLst>
              <a:ext uri="{FF2B5EF4-FFF2-40B4-BE49-F238E27FC236}">
                <a16:creationId xmlns:a16="http://schemas.microsoft.com/office/drawing/2014/main" id="{6F73AEDD-F82E-4FDD-B424-5CB302D7BFD1}"/>
              </a:ext>
            </a:extLst>
          </p:cNvPr>
          <p:cNvSpPr/>
          <p:nvPr/>
        </p:nvSpPr>
        <p:spPr>
          <a:xfrm>
            <a:off x="255716" y="4287322"/>
            <a:ext cx="10820601" cy="1985159"/>
          </a:xfrm>
          <a:prstGeom prst="rect">
            <a:avLst/>
          </a:prstGeom>
        </p:spPr>
        <p:txBody>
          <a:bodyPr wrap="square">
            <a:spAutoFit/>
          </a:bodyPr>
          <a:lstStyle/>
          <a:p>
            <a:pPr marL="285750" indent="-285750" algn="just" defTabSz="457200">
              <a:spcAft>
                <a:spcPts val="600"/>
              </a:spcAft>
              <a:buFont typeface="Arial" panose="020B0604020202020204" pitchFamily="34" charset="0"/>
              <a:buChar char="•"/>
            </a:pPr>
            <a:r>
              <a:rPr lang="en-GB" dirty="0">
                <a:solidFill>
                  <a:srgbClr val="073182"/>
                </a:solidFill>
                <a:cs typeface="Times New Roman" panose="02020603050405020304" pitchFamily="18" charset="0"/>
              </a:rPr>
              <a:t>Define a possible list of Well Clear Volumes and Alerting Times to be analysed from other projects/standards with some modification, if needed</a:t>
            </a:r>
          </a:p>
          <a:p>
            <a:pPr marL="285750" indent="-285750" algn="just" defTabSz="457200">
              <a:spcAft>
                <a:spcPts val="600"/>
              </a:spcAft>
              <a:buFont typeface="Arial" panose="020B0604020202020204" pitchFamily="34" charset="0"/>
              <a:buChar char="•"/>
            </a:pPr>
            <a:r>
              <a:rPr lang="en-US" dirty="0">
                <a:solidFill>
                  <a:srgbClr val="073182"/>
                </a:solidFill>
                <a:cs typeface="Times New Roman" panose="02020603050405020304" pitchFamily="18" charset="0"/>
              </a:rPr>
              <a:t>Select a host vehicle performance, an intruder class and the altitude range</a:t>
            </a:r>
            <a:endParaRPr lang="en-GB" dirty="0">
              <a:solidFill>
                <a:srgbClr val="073182"/>
              </a:solidFill>
              <a:cs typeface="Times New Roman" panose="02020603050405020304" pitchFamily="18" charset="0"/>
            </a:endParaRPr>
          </a:p>
          <a:p>
            <a:pPr marL="285750" indent="-285750" algn="just" defTabSz="457200">
              <a:spcAft>
                <a:spcPts val="600"/>
              </a:spcAft>
              <a:buFont typeface="Arial" panose="020B0604020202020204" pitchFamily="34" charset="0"/>
              <a:buChar char="•"/>
            </a:pPr>
            <a:r>
              <a:rPr lang="en-US" dirty="0">
                <a:solidFill>
                  <a:srgbClr val="073182"/>
                </a:solidFill>
                <a:cs typeface="Times New Roman" panose="02020603050405020304" pitchFamily="18" charset="0"/>
              </a:rPr>
              <a:t>Perform a </a:t>
            </a:r>
            <a:r>
              <a:rPr lang="en-US" dirty="0" err="1">
                <a:solidFill>
                  <a:srgbClr val="073182"/>
                </a:solidFill>
                <a:cs typeface="Times New Roman" panose="02020603050405020304" pitchFamily="18" charset="0"/>
              </a:rPr>
              <a:t>Montecarlo</a:t>
            </a:r>
            <a:r>
              <a:rPr lang="en-US" dirty="0">
                <a:solidFill>
                  <a:srgbClr val="073182"/>
                </a:solidFill>
                <a:cs typeface="Times New Roman" panose="02020603050405020304" pitchFamily="18" charset="0"/>
              </a:rPr>
              <a:t> analysis in which encounters with generic geometries are uniformly generated and the RWC algorithm is applied with any of above Well Clear Volumes and considering straight trajectories</a:t>
            </a:r>
          </a:p>
          <a:p>
            <a:pPr algn="just" defTabSz="457200">
              <a:spcAft>
                <a:spcPts val="600"/>
              </a:spcAft>
            </a:pPr>
            <a:r>
              <a:rPr lang="en-US" dirty="0">
                <a:solidFill>
                  <a:srgbClr val="073182"/>
                </a:solidFill>
                <a:cs typeface="Times New Roman" panose="02020603050405020304" pitchFamily="18" charset="0"/>
              </a:rPr>
              <a:t>The </a:t>
            </a:r>
            <a:r>
              <a:rPr lang="en-US" dirty="0" err="1">
                <a:solidFill>
                  <a:srgbClr val="073182"/>
                </a:solidFill>
                <a:cs typeface="Times New Roman" panose="02020603050405020304" pitchFamily="18" charset="0"/>
              </a:rPr>
              <a:t>Montecarlo</a:t>
            </a:r>
            <a:r>
              <a:rPr lang="en-US" dirty="0">
                <a:solidFill>
                  <a:srgbClr val="073182"/>
                </a:solidFill>
                <a:cs typeface="Times New Roman" panose="02020603050405020304" pitchFamily="18" charset="0"/>
              </a:rPr>
              <a:t> Analysis is performed using a Simulation tool that implements a model of RWC Software.</a:t>
            </a:r>
            <a:endParaRPr lang="it-IT" dirty="0">
              <a:solidFill>
                <a:srgbClr val="073182"/>
              </a:solidFill>
              <a:cs typeface="Times New Roman" panose="02020603050405020304" pitchFamily="18" charset="0"/>
            </a:endParaRPr>
          </a:p>
        </p:txBody>
      </p:sp>
    </p:spTree>
    <p:extLst>
      <p:ext uri="{BB962C8B-B14F-4D97-AF65-F5344CB8AC3E}">
        <p14:creationId xmlns:p14="http://schemas.microsoft.com/office/powerpoint/2010/main" val="1794798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557365"/>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Long Caution alerts are distributed:</a:t>
            </a: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r>
              <a:rPr lang="en-GB" dirty="0" smtClean="0">
                <a:solidFill>
                  <a:srgbClr val="073182"/>
                </a:solidFill>
              </a:rPr>
              <a:t>/CPA</a:t>
            </a:r>
          </a:p>
          <a:p>
            <a:pPr marL="371475" lvl="0" indent="-285750">
              <a:buFont typeface="Arial" panose="020B0604020202020204" pitchFamily="34" charset="0"/>
              <a:buChar char="•"/>
              <a:defRPr/>
            </a:pPr>
            <a:r>
              <a:rPr lang="en-GB" dirty="0" smtClean="0">
                <a:solidFill>
                  <a:srgbClr val="073182"/>
                </a:solidFill>
              </a:rPr>
              <a:t>Caution duration</a:t>
            </a:r>
          </a:p>
          <a:p>
            <a:pPr marL="85725">
              <a:defRPr/>
            </a:pPr>
            <a:r>
              <a:rPr lang="en-GB" dirty="0" smtClean="0">
                <a:solidFill>
                  <a:srgbClr val="073182"/>
                </a:solidFill>
              </a:rPr>
              <a:t>Non-cooperative higher airspace 05NM WCV</a:t>
            </a:r>
          </a:p>
          <a:p>
            <a:pPr marL="371475" lvl="0" indent="-285750">
              <a:buFont typeface="Arial" panose="020B0604020202020204" pitchFamily="34" charset="0"/>
              <a:buChar char="•"/>
              <a:defRPr/>
            </a:pP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147837"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Long Caution Alerts or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3844214"/>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Differential elements:</a:t>
            </a: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r>
              <a:rPr lang="en-GB" dirty="0" smtClean="0">
                <a:solidFill>
                  <a:srgbClr val="073182"/>
                </a:solidFill>
              </a:rPr>
              <a:t>/CPA not correlated</a:t>
            </a:r>
          </a:p>
          <a:p>
            <a:pPr marL="371475" lvl="0" indent="-285750">
              <a:buFont typeface="Arial" panose="020B0604020202020204" pitchFamily="34" charset="0"/>
              <a:buChar char="•"/>
              <a:defRPr/>
            </a:pPr>
            <a:r>
              <a:rPr lang="en-GB" dirty="0" smtClean="0">
                <a:solidFill>
                  <a:srgbClr val="073182"/>
                </a:solidFill>
              </a:rPr>
              <a:t>Lots of alerts at 75s time boundary</a:t>
            </a:r>
          </a:p>
          <a:p>
            <a:pPr marL="371475" lvl="0" indent="-285750">
              <a:buFont typeface="Arial" panose="020B0604020202020204" pitchFamily="34" charset="0"/>
              <a:buChar char="•"/>
              <a:defRPr/>
            </a:pPr>
            <a:r>
              <a:rPr lang="en-GB" dirty="0" smtClean="0">
                <a:solidFill>
                  <a:srgbClr val="073182"/>
                </a:solidFill>
              </a:rPr>
              <a:t>Caution duration 30-40 sec</a:t>
            </a:r>
          </a:p>
        </p:txBody>
      </p:sp>
      <p:pic>
        <p:nvPicPr>
          <p:cNvPr id="921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8495" b="4660"/>
          <a:stretch/>
        </p:blipFill>
        <p:spPr bwMode="auto">
          <a:xfrm>
            <a:off x="4532676" y="1487569"/>
            <a:ext cx="6636774" cy="2306353"/>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0537"/>
          <a:stretch/>
        </p:blipFill>
        <p:spPr bwMode="auto">
          <a:xfrm>
            <a:off x="4454013" y="3844215"/>
            <a:ext cx="6715437" cy="28763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534253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How should we define CPA (closest point of approach)?</a:t>
            </a:r>
          </a:p>
          <a:p>
            <a:pPr marL="371475" lvl="0" indent="-285750">
              <a:buFont typeface="Arial" panose="020B0604020202020204" pitchFamily="34" charset="0"/>
              <a:buChar char="•"/>
              <a:defRPr/>
            </a:pPr>
            <a:r>
              <a:rPr lang="en-GB" dirty="0" smtClean="0">
                <a:solidFill>
                  <a:srgbClr val="073182"/>
                </a:solidFill>
              </a:rPr>
              <a:t>Min horizontal distance? Min slat range?</a:t>
            </a:r>
          </a:p>
          <a:p>
            <a:pPr marL="371475" lvl="0" indent="-285750">
              <a:buFont typeface="Arial" panose="020B0604020202020204" pitchFamily="34" charset="0"/>
              <a:buChar char="•"/>
              <a:defRPr/>
            </a:pPr>
            <a:r>
              <a:rPr lang="en-GB" dirty="0" smtClean="0">
                <a:solidFill>
                  <a:srgbClr val="073182"/>
                </a:solidFill>
              </a:rPr>
              <a:t>CPA may be outside </a:t>
            </a:r>
            <a:r>
              <a:rPr lang="en-GB" dirty="0" err="1" smtClean="0">
                <a:solidFill>
                  <a:srgbClr val="073182"/>
                </a:solidFill>
              </a:rPr>
              <a:t>LoWC</a:t>
            </a:r>
            <a:r>
              <a:rPr lang="en-GB" dirty="0" smtClean="0">
                <a:solidFill>
                  <a:srgbClr val="073182"/>
                </a:solidFill>
              </a:rPr>
              <a:t>  fragment, which complicates analysis.</a:t>
            </a:r>
          </a:p>
          <a:p>
            <a:pPr marL="371475" lvl="0" indent="-285750">
              <a:buFont typeface="Arial" panose="020B0604020202020204" pitchFamily="34" charset="0"/>
              <a:buChar char="•"/>
              <a:defRPr/>
            </a:pPr>
            <a:r>
              <a:rPr lang="en-GB" dirty="0" smtClean="0">
                <a:solidFill>
                  <a:srgbClr val="073182"/>
                </a:solidFill>
              </a:rPr>
              <a:t>Best alternative: </a:t>
            </a:r>
            <a:r>
              <a:rPr lang="en-GB" dirty="0" err="1" smtClean="0">
                <a:solidFill>
                  <a:srgbClr val="073182"/>
                </a:solidFill>
              </a:rPr>
              <a:t>WSLoWC</a:t>
            </a:r>
            <a:r>
              <a:rPr lang="en-GB" dirty="0" smtClean="0">
                <a:solidFill>
                  <a:srgbClr val="073182"/>
                </a:solidFill>
              </a:rPr>
              <a:t> (Worst Severity of Loss of Well-Clear)</a:t>
            </a:r>
          </a:p>
          <a:p>
            <a:pPr marL="371475" lvl="0" indent="-285750">
              <a:buFont typeface="Arial" panose="020B0604020202020204" pitchFamily="34" charset="0"/>
              <a:buChar char="•"/>
              <a:defRPr/>
            </a:pPr>
            <a:r>
              <a:rPr lang="en-GB" dirty="0" smtClean="0">
                <a:solidFill>
                  <a:srgbClr val="073182"/>
                </a:solidFill>
              </a:rPr>
              <a:t>What is </a:t>
            </a:r>
            <a:r>
              <a:rPr lang="en-GB" dirty="0" err="1" smtClean="0">
                <a:solidFill>
                  <a:srgbClr val="073182"/>
                </a:solidFill>
              </a:rPr>
              <a:t>SLoWC</a:t>
            </a:r>
            <a:r>
              <a:rPr lang="en-GB" dirty="0" smtClean="0">
                <a:solidFill>
                  <a:srgbClr val="073182"/>
                </a:solidFill>
              </a:rPr>
              <a:t>? Uniform metric [0-1] defined if </a:t>
            </a:r>
            <a:r>
              <a:rPr lang="en-GB" dirty="0" err="1" smtClean="0">
                <a:solidFill>
                  <a:srgbClr val="073182"/>
                </a:solidFill>
              </a:rPr>
              <a:t>LoWC</a:t>
            </a:r>
            <a:r>
              <a:rPr lang="en-GB" dirty="0" smtClean="0">
                <a:solidFill>
                  <a:srgbClr val="073182"/>
                </a:solidFill>
              </a:rPr>
              <a:t> that takes into account </a:t>
            </a:r>
            <a:r>
              <a:rPr lang="en-GB" dirty="0" err="1" smtClean="0">
                <a:solidFill>
                  <a:srgbClr val="073182"/>
                </a:solidFill>
              </a:rPr>
              <a:t>distance+time</a:t>
            </a:r>
            <a:r>
              <a:rPr lang="en-GB" dirty="0" smtClean="0">
                <a:solidFill>
                  <a:srgbClr val="073182"/>
                </a:solidFill>
              </a:rPr>
              <a:t> violation of WCV. </a:t>
            </a: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412974" cy="461665"/>
          </a:xfrm>
          <a:prstGeom prst="rect">
            <a:avLst/>
          </a:prstGeom>
        </p:spPr>
        <p:txBody>
          <a:bodyPr wrap="none">
            <a:spAutoFit/>
          </a:bodyPr>
          <a:lstStyle/>
          <a:p>
            <a:pPr defTabSz="457200"/>
            <a:r>
              <a:rPr lang="en-GB" sz="2400" b="1" u="sng" dirty="0" smtClean="0">
                <a:solidFill>
                  <a:srgbClr val="05225B">
                    <a:lumMod val="90000"/>
                    <a:lumOff val="10000"/>
                  </a:srgbClr>
                </a:solidFill>
                <a:cs typeface="Calibri"/>
              </a:rPr>
              <a:t>Analysis Strategy: Unexpected behaviour for CPA</a:t>
            </a:r>
            <a:endParaRPr lang="en-GB"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42" name="Picture 40" descr="Encs_L1_UU_002663099_horizontal.eu1"/>
          <p:cNvPicPr>
            <a:picLocks noChangeAspect="1" noChangeArrowheads="1"/>
          </p:cNvPicPr>
          <p:nvPr/>
        </p:nvPicPr>
        <p:blipFill>
          <a:blip r:embed="rId2">
            <a:extLst>
              <a:ext uri="{28A0092B-C50C-407E-A947-70E740481C1C}">
                <a14:useLocalDpi xmlns:a14="http://schemas.microsoft.com/office/drawing/2010/main" val="0"/>
              </a:ext>
            </a:extLst>
          </a:blip>
          <a:srcRect l="4349" t="9262" r="8896" b="7384"/>
          <a:stretch>
            <a:fillRect/>
          </a:stretch>
        </p:blipFill>
        <p:spPr bwMode="auto">
          <a:xfrm>
            <a:off x="1799303" y="3089486"/>
            <a:ext cx="3549445" cy="340506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41" descr="Encs_L1_UU_002663099_vertical.eu1"/>
          <p:cNvPicPr>
            <a:picLocks noChangeAspect="1" noChangeArrowheads="1"/>
          </p:cNvPicPr>
          <p:nvPr/>
        </p:nvPicPr>
        <p:blipFill>
          <a:blip r:embed="rId3">
            <a:extLst>
              <a:ext uri="{28A0092B-C50C-407E-A947-70E740481C1C}">
                <a14:useLocalDpi xmlns:a14="http://schemas.microsoft.com/office/drawing/2010/main" val="0"/>
              </a:ext>
            </a:extLst>
          </a:blip>
          <a:srcRect l="6239" t="9641" r="9087" b="7195"/>
          <a:stretch>
            <a:fillRect/>
          </a:stretch>
        </p:blipFill>
        <p:spPr bwMode="auto">
          <a:xfrm>
            <a:off x="5879690" y="3089486"/>
            <a:ext cx="3465220" cy="34050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28643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Each encounter may contain multiple sub-encounters:</a:t>
            </a:r>
          </a:p>
          <a:p>
            <a:pPr marL="371475" lvl="0" indent="-285750">
              <a:buFont typeface="Arial" panose="020B0604020202020204" pitchFamily="34" charset="0"/>
              <a:buChar char="•"/>
              <a:defRPr/>
            </a:pPr>
            <a:r>
              <a:rPr lang="en-GB" dirty="0" smtClean="0">
                <a:solidFill>
                  <a:srgbClr val="073182"/>
                </a:solidFill>
              </a:rPr>
              <a:t>Multiple Caution alerts.</a:t>
            </a:r>
          </a:p>
          <a:p>
            <a:pPr marL="371475" lvl="0" indent="-285750">
              <a:buFont typeface="Arial" panose="020B0604020202020204" pitchFamily="34" charset="0"/>
              <a:buChar char="•"/>
              <a:defRPr/>
            </a:pPr>
            <a:r>
              <a:rPr lang="en-GB" dirty="0" smtClean="0">
                <a:solidFill>
                  <a:srgbClr val="073182"/>
                </a:solidFill>
              </a:rPr>
              <a:t>Multiple </a:t>
            </a:r>
            <a:r>
              <a:rPr lang="en-GB" dirty="0" err="1" smtClean="0">
                <a:solidFill>
                  <a:srgbClr val="073182"/>
                </a:solidFill>
              </a:rPr>
              <a:t>LoWC</a:t>
            </a:r>
            <a:r>
              <a:rPr lang="en-GB" dirty="0" smtClean="0">
                <a:solidFill>
                  <a:srgbClr val="073182"/>
                </a:solidFill>
              </a:rPr>
              <a:t>.</a:t>
            </a:r>
          </a:p>
          <a:p>
            <a:pPr marL="371475" lvl="0" indent="-285750">
              <a:buFont typeface="Arial" panose="020B0604020202020204" pitchFamily="34" charset="0"/>
              <a:buChar char="•"/>
              <a:defRPr/>
            </a:pPr>
            <a:r>
              <a:rPr lang="en-GB" dirty="0" smtClean="0">
                <a:solidFill>
                  <a:srgbClr val="073182"/>
                </a:solidFill>
              </a:rPr>
              <a:t>Hard to determine which one is the most relevant (we select the last one).</a:t>
            </a: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7987956" cy="461665"/>
          </a:xfrm>
          <a:prstGeom prst="rect">
            <a:avLst/>
          </a:prstGeom>
        </p:spPr>
        <p:txBody>
          <a:bodyPr wrap="none">
            <a:spAutoFit/>
          </a:bodyPr>
          <a:lstStyle/>
          <a:p>
            <a:pPr defTabSz="457200"/>
            <a:r>
              <a:rPr lang="en-GB" sz="2400" b="1" u="sng" dirty="0" smtClean="0">
                <a:solidFill>
                  <a:srgbClr val="05225B">
                    <a:lumMod val="90000"/>
                    <a:lumOff val="10000"/>
                  </a:srgbClr>
                </a:solidFill>
                <a:cs typeface="Calibri"/>
              </a:rPr>
              <a:t>Analysis Strategy: Unexpected behaviour with multiple </a:t>
            </a:r>
            <a:r>
              <a:rPr lang="en-GB" sz="2400" b="1" u="sng" dirty="0" err="1" smtClean="0">
                <a:solidFill>
                  <a:srgbClr val="05225B">
                    <a:lumMod val="90000"/>
                    <a:lumOff val="10000"/>
                  </a:srgbClr>
                </a:solidFill>
                <a:cs typeface="Calibri"/>
              </a:rPr>
              <a:t>LoWC</a:t>
            </a:r>
            <a:endParaRPr lang="en-GB"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266" name="Picture 47" descr="Encs_L2_UU_000196971_horizontal.eu1"/>
          <p:cNvPicPr>
            <a:picLocks noChangeAspect="1" noChangeArrowheads="1"/>
          </p:cNvPicPr>
          <p:nvPr/>
        </p:nvPicPr>
        <p:blipFill>
          <a:blip r:embed="rId2">
            <a:extLst>
              <a:ext uri="{28A0092B-C50C-407E-A947-70E740481C1C}">
                <a14:useLocalDpi xmlns:a14="http://schemas.microsoft.com/office/drawing/2010/main" val="0"/>
              </a:ext>
            </a:extLst>
          </a:blip>
          <a:srcRect l="5148" t="9373" r="9203" b="6824"/>
          <a:stretch>
            <a:fillRect/>
          </a:stretch>
        </p:blipFill>
        <p:spPr bwMode="auto">
          <a:xfrm>
            <a:off x="1680174" y="2883866"/>
            <a:ext cx="3695520" cy="3615761"/>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46" descr="Encs_L2_UU_000196971_vertical.eu1"/>
          <p:cNvPicPr>
            <a:picLocks noChangeAspect="1" noChangeArrowheads="1"/>
          </p:cNvPicPr>
          <p:nvPr/>
        </p:nvPicPr>
        <p:blipFill>
          <a:blip r:embed="rId3">
            <a:extLst>
              <a:ext uri="{28A0092B-C50C-407E-A947-70E740481C1C}">
                <a14:useLocalDpi xmlns:a14="http://schemas.microsoft.com/office/drawing/2010/main" val="0"/>
              </a:ext>
            </a:extLst>
          </a:blip>
          <a:srcRect l="6435" t="9558" r="9213" b="6824"/>
          <a:stretch>
            <a:fillRect/>
          </a:stretch>
        </p:blipFill>
        <p:spPr bwMode="auto">
          <a:xfrm>
            <a:off x="5766144" y="2880441"/>
            <a:ext cx="3564666" cy="353864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4"/>
          <p:cNvSpPr>
            <a:spLocks noChangeArrowheads="1"/>
          </p:cNvSpPr>
          <p:nvPr/>
        </p:nvSpPr>
        <p:spPr bwMode="auto">
          <a:xfrm>
            <a:off x="0" y="563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77338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557365"/>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Long Caution alerts are distributed:</a:t>
            </a:r>
          </a:p>
          <a:p>
            <a:pPr marL="371475" lvl="0" indent="-285750">
              <a:buFont typeface="Arial" panose="020B0604020202020204" pitchFamily="34" charset="0"/>
              <a:buChar char="•"/>
              <a:defRPr/>
            </a:pPr>
            <a:r>
              <a:rPr lang="en-GB" dirty="0" smtClean="0">
                <a:solidFill>
                  <a:srgbClr val="073182"/>
                </a:solidFill>
              </a:rPr>
              <a:t>Predicted time to </a:t>
            </a:r>
            <a:r>
              <a:rPr lang="en-GB" dirty="0" err="1" smtClean="0">
                <a:solidFill>
                  <a:srgbClr val="073182"/>
                </a:solidFill>
              </a:rPr>
              <a:t>LoWC</a:t>
            </a:r>
            <a:endParaRPr lang="en-GB" dirty="0" smtClean="0">
              <a:solidFill>
                <a:srgbClr val="073182"/>
              </a:solidFill>
            </a:endParaRP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endParaRPr lang="en-GB" dirty="0" smtClean="0">
              <a:solidFill>
                <a:srgbClr val="073182"/>
              </a:solidFill>
            </a:endParaRPr>
          </a:p>
          <a:p>
            <a:pPr marL="371475" lvl="0" indent="-285750">
              <a:buFont typeface="Arial" panose="020B0604020202020204" pitchFamily="34" charset="0"/>
              <a:buChar char="•"/>
              <a:defRPr/>
            </a:pPr>
            <a:r>
              <a:rPr lang="es-ES" dirty="0" err="1" smtClean="0">
                <a:solidFill>
                  <a:srgbClr val="073182"/>
                </a:solidFill>
              </a:rPr>
              <a:t>LoWC</a:t>
            </a:r>
            <a:r>
              <a:rPr lang="es-ES" dirty="0" smtClean="0">
                <a:solidFill>
                  <a:srgbClr val="073182"/>
                </a:solidFill>
              </a:rPr>
              <a:t> to CPA</a:t>
            </a:r>
          </a:p>
          <a:p>
            <a:pPr marL="371475" lvl="0" indent="-285750">
              <a:buFont typeface="Arial" panose="020B0604020202020204" pitchFamily="34" charset="0"/>
              <a:buChar char="•"/>
              <a:defRPr/>
            </a:pPr>
            <a:r>
              <a:rPr lang="es-ES" dirty="0" err="1" smtClean="0">
                <a:solidFill>
                  <a:srgbClr val="073182"/>
                </a:solidFill>
              </a:rPr>
              <a:t>LoWC</a:t>
            </a:r>
            <a:r>
              <a:rPr lang="es-ES" dirty="0" smtClean="0">
                <a:solidFill>
                  <a:srgbClr val="073182"/>
                </a:solidFill>
              </a:rPr>
              <a:t> to </a:t>
            </a:r>
            <a:r>
              <a:rPr lang="es-ES" dirty="0" err="1" smtClean="0">
                <a:solidFill>
                  <a:srgbClr val="073182"/>
                </a:solidFill>
              </a:rPr>
              <a:t>WSLoWC</a:t>
            </a:r>
            <a:endParaRPr lang="en-GB" dirty="0" smtClean="0">
              <a:solidFill>
                <a:srgbClr val="073182"/>
              </a:solidFill>
            </a:endParaRPr>
          </a:p>
          <a:p>
            <a:pPr marL="85725">
              <a:defRPr/>
            </a:pPr>
            <a:r>
              <a:rPr lang="en-GB" dirty="0" smtClean="0">
                <a:solidFill>
                  <a:srgbClr val="073182"/>
                </a:solidFill>
              </a:rPr>
              <a:t>Non-cooperative higher airspace 05NM WCV</a:t>
            </a:r>
          </a:p>
          <a:p>
            <a:pPr marL="371475" lvl="0" indent="-285750">
              <a:buFont typeface="Arial" panose="020B0604020202020204" pitchFamily="34" charset="0"/>
              <a:buChar char="•"/>
              <a:defRPr/>
            </a:pP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5681363"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a:t>
            </a:r>
            <a:r>
              <a:rPr lang="en-US" sz="2400" b="1" u="sng" dirty="0" smtClean="0">
                <a:solidFill>
                  <a:srgbClr val="05225B">
                    <a:lumMod val="90000"/>
                    <a:lumOff val="10000"/>
                  </a:srgbClr>
                </a:solidFill>
                <a:cs typeface="Calibri"/>
              </a:rPr>
              <a:t>Caution </a:t>
            </a:r>
            <a:r>
              <a:rPr lang="en-US" sz="2400" b="1" u="sng" dirty="0">
                <a:solidFill>
                  <a:srgbClr val="05225B">
                    <a:lumMod val="90000"/>
                    <a:lumOff val="10000"/>
                  </a:srgbClr>
                </a:solidFill>
                <a:cs typeface="Calibri"/>
              </a:rPr>
              <a:t>Alerts </a:t>
            </a:r>
            <a:r>
              <a:rPr lang="en-US" sz="2400" b="1" u="sng" dirty="0" smtClean="0">
                <a:solidFill>
                  <a:srgbClr val="05225B">
                    <a:lumMod val="90000"/>
                    <a:lumOff val="10000"/>
                  </a:srgbClr>
                </a:solidFill>
                <a:cs typeface="Calibri"/>
              </a:rPr>
              <a:t>and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4099846"/>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Differential elements:</a:t>
            </a: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r>
              <a:rPr lang="en-GB" dirty="0">
                <a:solidFill>
                  <a:srgbClr val="073182"/>
                </a:solidFill>
              </a:rPr>
              <a:t> </a:t>
            </a:r>
            <a:r>
              <a:rPr lang="en-GB" dirty="0" smtClean="0">
                <a:solidFill>
                  <a:srgbClr val="073182"/>
                </a:solidFill>
              </a:rPr>
              <a:t>dispersion</a:t>
            </a:r>
          </a:p>
          <a:p>
            <a:pPr marL="371475" lvl="0" indent="-285750">
              <a:buFont typeface="Arial" panose="020B0604020202020204" pitchFamily="34" charset="0"/>
              <a:buChar char="•"/>
              <a:defRPr/>
            </a:pPr>
            <a:r>
              <a:rPr lang="en-GB" dirty="0" smtClean="0">
                <a:solidFill>
                  <a:srgbClr val="073182"/>
                </a:solidFill>
              </a:rPr>
              <a:t>Very short </a:t>
            </a:r>
            <a:r>
              <a:rPr lang="en-GB" dirty="0" err="1" smtClean="0">
                <a:solidFill>
                  <a:srgbClr val="073182"/>
                </a:solidFill>
              </a:rPr>
              <a:t>LoWC</a:t>
            </a:r>
            <a:r>
              <a:rPr lang="en-GB" dirty="0" smtClean="0">
                <a:solidFill>
                  <a:srgbClr val="073182"/>
                </a:solidFill>
              </a:rPr>
              <a:t> - </a:t>
            </a:r>
            <a:r>
              <a:rPr lang="en-GB" dirty="0" err="1" smtClean="0">
                <a:solidFill>
                  <a:srgbClr val="073182"/>
                </a:solidFill>
              </a:rPr>
              <a:t>WSLoWC</a:t>
            </a:r>
            <a:endParaRPr lang="en-GB" dirty="0" smtClean="0">
              <a:solidFill>
                <a:srgbClr val="073182"/>
              </a:solidFill>
            </a:endParaRPr>
          </a:p>
          <a:p>
            <a:pPr marL="371475" lvl="0" indent="-285750">
              <a:buFont typeface="Arial" panose="020B0604020202020204" pitchFamily="34" charset="0"/>
              <a:buChar char="•"/>
              <a:defRPr/>
            </a:pPr>
            <a:r>
              <a:rPr lang="en-GB" dirty="0" smtClean="0">
                <a:solidFill>
                  <a:srgbClr val="073182"/>
                </a:solidFill>
              </a:rPr>
              <a:t>CPA/</a:t>
            </a:r>
            <a:r>
              <a:rPr lang="en-GB" dirty="0" err="1" smtClean="0">
                <a:solidFill>
                  <a:srgbClr val="073182"/>
                </a:solidFill>
              </a:rPr>
              <a:t>WSLoWC</a:t>
            </a:r>
            <a:r>
              <a:rPr lang="en-GB" dirty="0" smtClean="0">
                <a:solidFill>
                  <a:srgbClr val="073182"/>
                </a:solidFill>
              </a:rPr>
              <a:t> are different.</a:t>
            </a: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290"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19212" b="3942"/>
          <a:stretch/>
        </p:blipFill>
        <p:spPr bwMode="auto">
          <a:xfrm>
            <a:off x="4532676" y="1539754"/>
            <a:ext cx="6636773" cy="2247815"/>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10967"/>
          <a:stretch/>
        </p:blipFill>
        <p:spPr bwMode="auto">
          <a:xfrm>
            <a:off x="4422062" y="3844215"/>
            <a:ext cx="6747387" cy="28636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152400" y="403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62896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1" y="1557365"/>
            <a:ext cx="3810000"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Long Caution alerts are distributed:</a:t>
            </a:r>
          </a:p>
          <a:p>
            <a:pPr marL="371475" lvl="0" indent="-285750">
              <a:buFont typeface="Arial" panose="020B0604020202020204" pitchFamily="34" charset="0"/>
              <a:buChar char="•"/>
              <a:defRPr/>
            </a:pPr>
            <a:r>
              <a:rPr lang="en-GB" dirty="0" smtClean="0">
                <a:solidFill>
                  <a:srgbClr val="073182"/>
                </a:solidFill>
              </a:rPr>
              <a:t>Predicted time to </a:t>
            </a:r>
            <a:r>
              <a:rPr lang="en-GB" dirty="0" err="1" smtClean="0">
                <a:solidFill>
                  <a:srgbClr val="073182"/>
                </a:solidFill>
              </a:rPr>
              <a:t>LoWC</a:t>
            </a:r>
            <a:endParaRPr lang="en-GB" dirty="0" smtClean="0">
              <a:solidFill>
                <a:srgbClr val="073182"/>
              </a:solidFill>
            </a:endParaRP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endParaRPr lang="en-GB" dirty="0" smtClean="0">
              <a:solidFill>
                <a:srgbClr val="073182"/>
              </a:solidFill>
            </a:endParaRPr>
          </a:p>
          <a:p>
            <a:pPr marL="371475" lvl="0" indent="-285750">
              <a:buFont typeface="Arial" panose="020B0604020202020204" pitchFamily="34" charset="0"/>
              <a:buChar char="•"/>
              <a:defRPr/>
            </a:pPr>
            <a:r>
              <a:rPr lang="es-ES" dirty="0" err="1" smtClean="0">
                <a:solidFill>
                  <a:srgbClr val="073182"/>
                </a:solidFill>
              </a:rPr>
              <a:t>LoWC</a:t>
            </a:r>
            <a:r>
              <a:rPr lang="es-ES" dirty="0" smtClean="0">
                <a:solidFill>
                  <a:srgbClr val="073182"/>
                </a:solidFill>
              </a:rPr>
              <a:t> to CPA</a:t>
            </a:r>
          </a:p>
          <a:p>
            <a:pPr marL="371475" lvl="0" indent="-285750">
              <a:buFont typeface="Arial" panose="020B0604020202020204" pitchFamily="34" charset="0"/>
              <a:buChar char="•"/>
              <a:defRPr/>
            </a:pPr>
            <a:r>
              <a:rPr lang="es-ES" dirty="0" err="1" smtClean="0">
                <a:solidFill>
                  <a:srgbClr val="073182"/>
                </a:solidFill>
              </a:rPr>
              <a:t>LoWC</a:t>
            </a:r>
            <a:r>
              <a:rPr lang="es-ES" dirty="0" smtClean="0">
                <a:solidFill>
                  <a:srgbClr val="073182"/>
                </a:solidFill>
              </a:rPr>
              <a:t> to </a:t>
            </a:r>
            <a:r>
              <a:rPr lang="es-ES" dirty="0" err="1" smtClean="0">
                <a:solidFill>
                  <a:srgbClr val="073182"/>
                </a:solidFill>
              </a:rPr>
              <a:t>WSLoWC</a:t>
            </a:r>
            <a:endParaRPr lang="en-GB" dirty="0" smtClean="0">
              <a:solidFill>
                <a:srgbClr val="073182"/>
              </a:solidFill>
            </a:endParaRPr>
          </a:p>
          <a:p>
            <a:pPr marL="85725">
              <a:defRPr/>
            </a:pPr>
            <a:r>
              <a:rPr lang="en-GB" dirty="0" smtClean="0">
                <a:solidFill>
                  <a:srgbClr val="073182"/>
                </a:solidFill>
              </a:rPr>
              <a:t>Non-cooperative higher airspace URCV WCV</a:t>
            </a:r>
          </a:p>
          <a:p>
            <a:pPr marL="371475" lvl="0" indent="-285750">
              <a:buFont typeface="Arial" panose="020B0604020202020204" pitchFamily="34" charset="0"/>
              <a:buChar char="•"/>
              <a:defRPr/>
            </a:pP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5681363"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a:t>
            </a:r>
            <a:r>
              <a:rPr lang="en-US" sz="2400" b="1" u="sng" dirty="0" smtClean="0">
                <a:solidFill>
                  <a:srgbClr val="05225B">
                    <a:lumMod val="90000"/>
                    <a:lumOff val="10000"/>
                  </a:srgbClr>
                </a:solidFill>
                <a:cs typeface="Calibri"/>
              </a:rPr>
              <a:t>Caution </a:t>
            </a:r>
            <a:r>
              <a:rPr lang="en-US" sz="2400" b="1" u="sng" dirty="0">
                <a:solidFill>
                  <a:srgbClr val="05225B">
                    <a:lumMod val="90000"/>
                    <a:lumOff val="10000"/>
                  </a:srgbClr>
                </a:solidFill>
                <a:cs typeface="Calibri"/>
              </a:rPr>
              <a:t>Alerts </a:t>
            </a:r>
            <a:r>
              <a:rPr lang="en-US" sz="2400" b="1" u="sng" dirty="0" smtClean="0">
                <a:solidFill>
                  <a:srgbClr val="05225B">
                    <a:lumMod val="90000"/>
                    <a:lumOff val="10000"/>
                  </a:srgbClr>
                </a:solidFill>
                <a:cs typeface="Calibri"/>
              </a:rPr>
              <a:t>and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4099846"/>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Differential elements:</a:t>
            </a:r>
          </a:p>
          <a:p>
            <a:pPr marL="371475" lvl="0" indent="-285750">
              <a:buFont typeface="Arial" panose="020B0604020202020204" pitchFamily="34" charset="0"/>
              <a:buChar char="•"/>
              <a:defRPr/>
            </a:pPr>
            <a:r>
              <a:rPr lang="en-GB" dirty="0" smtClean="0">
                <a:solidFill>
                  <a:srgbClr val="073182"/>
                </a:solidFill>
              </a:rPr>
              <a:t>More time to </a:t>
            </a:r>
            <a:r>
              <a:rPr lang="en-GB" dirty="0" err="1" smtClean="0">
                <a:solidFill>
                  <a:srgbClr val="073182"/>
                </a:solidFill>
              </a:rPr>
              <a:t>LoWC</a:t>
            </a:r>
            <a:r>
              <a:rPr lang="en-GB" dirty="0">
                <a:solidFill>
                  <a:srgbClr val="073182"/>
                </a:solidFill>
              </a:rPr>
              <a:t> </a:t>
            </a:r>
            <a:r>
              <a:rPr lang="en-GB" dirty="0" smtClean="0">
                <a:solidFill>
                  <a:srgbClr val="073182"/>
                </a:solidFill>
              </a:rPr>
              <a:t>dispersion</a:t>
            </a:r>
          </a:p>
          <a:p>
            <a:pPr marL="371475" lvl="0" indent="-285750">
              <a:buFont typeface="Arial" panose="020B0604020202020204" pitchFamily="34" charset="0"/>
              <a:buChar char="•"/>
              <a:defRPr/>
            </a:pPr>
            <a:r>
              <a:rPr lang="en-GB" dirty="0" smtClean="0">
                <a:solidFill>
                  <a:srgbClr val="073182"/>
                </a:solidFill>
              </a:rPr>
              <a:t>Wider </a:t>
            </a:r>
            <a:r>
              <a:rPr lang="en-GB" dirty="0" err="1" smtClean="0">
                <a:solidFill>
                  <a:srgbClr val="073182"/>
                </a:solidFill>
              </a:rPr>
              <a:t>LoWC</a:t>
            </a:r>
            <a:r>
              <a:rPr lang="en-GB" dirty="0" smtClean="0">
                <a:solidFill>
                  <a:srgbClr val="073182"/>
                </a:solidFill>
              </a:rPr>
              <a:t> - </a:t>
            </a:r>
            <a:r>
              <a:rPr lang="en-GB" dirty="0" err="1" smtClean="0">
                <a:solidFill>
                  <a:srgbClr val="073182"/>
                </a:solidFill>
              </a:rPr>
              <a:t>WSLoWC</a:t>
            </a:r>
            <a:endParaRPr lang="en-GB" dirty="0" smtClean="0">
              <a:solidFill>
                <a:srgbClr val="073182"/>
              </a:solidFill>
            </a:endParaRPr>
          </a:p>
          <a:p>
            <a:pPr marL="371475" lvl="0" indent="-285750">
              <a:buFont typeface="Arial" panose="020B0604020202020204" pitchFamily="34" charset="0"/>
              <a:buChar char="•"/>
              <a:defRPr/>
            </a:pPr>
            <a:r>
              <a:rPr lang="en-GB" dirty="0" smtClean="0">
                <a:solidFill>
                  <a:srgbClr val="073182"/>
                </a:solidFill>
              </a:rPr>
              <a:t>CPA/</a:t>
            </a:r>
            <a:r>
              <a:rPr lang="en-GB" dirty="0" err="1" smtClean="0">
                <a:solidFill>
                  <a:srgbClr val="073182"/>
                </a:solidFill>
              </a:rPr>
              <a:t>WSLoWC</a:t>
            </a:r>
            <a:r>
              <a:rPr lang="en-GB" dirty="0" smtClean="0">
                <a:solidFill>
                  <a:srgbClr val="073182"/>
                </a:solidFill>
              </a:rPr>
              <a:t> are different.</a:t>
            </a: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152400" y="403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314" name="Picture 61"/>
          <p:cNvPicPr>
            <a:picLocks noChangeAspect="1" noChangeArrowheads="1"/>
          </p:cNvPicPr>
          <p:nvPr/>
        </p:nvPicPr>
        <p:blipFill rotWithShape="1">
          <a:blip r:embed="rId2">
            <a:extLst>
              <a:ext uri="{28A0092B-C50C-407E-A947-70E740481C1C}">
                <a14:useLocalDpi xmlns:a14="http://schemas.microsoft.com/office/drawing/2010/main" val="0"/>
              </a:ext>
            </a:extLst>
          </a:blip>
          <a:srcRect t="18208" b="4086"/>
          <a:stretch/>
        </p:blipFill>
        <p:spPr bwMode="auto">
          <a:xfrm>
            <a:off x="4532676" y="1539753"/>
            <a:ext cx="6636773" cy="2324577"/>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62"/>
          <p:cNvPicPr>
            <a:picLocks noChangeAspect="1" noChangeArrowheads="1"/>
          </p:cNvPicPr>
          <p:nvPr/>
        </p:nvPicPr>
        <p:blipFill rotWithShape="1">
          <a:blip r:embed="rId3">
            <a:extLst>
              <a:ext uri="{28A0092B-C50C-407E-A947-70E740481C1C}">
                <a14:useLocalDpi xmlns:a14="http://schemas.microsoft.com/office/drawing/2010/main" val="0"/>
              </a:ext>
            </a:extLst>
          </a:blip>
          <a:srcRect t="10251"/>
          <a:stretch/>
        </p:blipFill>
        <p:spPr bwMode="auto">
          <a:xfrm>
            <a:off x="4422062" y="3844215"/>
            <a:ext cx="6747387" cy="28813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4"/>
          <p:cNvSpPr>
            <a:spLocks noChangeArrowheads="1"/>
          </p:cNvSpPr>
          <p:nvPr/>
        </p:nvSpPr>
        <p:spPr bwMode="auto">
          <a:xfrm>
            <a:off x="304800" y="419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138338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557365"/>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err="1">
                <a:solidFill>
                  <a:srgbClr val="073182"/>
                </a:solidFill>
              </a:rPr>
              <a:t>LoWC</a:t>
            </a:r>
            <a:r>
              <a:rPr lang="en-GB" dirty="0">
                <a:solidFill>
                  <a:srgbClr val="073182"/>
                </a:solidFill>
              </a:rPr>
              <a:t> are distributed:</a:t>
            </a:r>
          </a:p>
          <a:p>
            <a:pPr marL="371475" lvl="0" indent="-285750">
              <a:buFont typeface="Arial" panose="020B0604020202020204" pitchFamily="34" charset="0"/>
              <a:buChar char="•"/>
              <a:defRPr/>
            </a:pPr>
            <a:r>
              <a:rPr lang="en-GB" dirty="0">
                <a:solidFill>
                  <a:srgbClr val="073182"/>
                </a:solidFill>
              </a:rPr>
              <a:t>Range at Caution</a:t>
            </a:r>
          </a:p>
          <a:p>
            <a:pPr marL="371475" lvl="0" indent="-285750">
              <a:buFont typeface="Arial" panose="020B0604020202020204" pitchFamily="34" charset="0"/>
              <a:buChar char="•"/>
              <a:defRPr/>
            </a:pPr>
            <a:r>
              <a:rPr lang="en-GB" dirty="0">
                <a:solidFill>
                  <a:srgbClr val="073182"/>
                </a:solidFill>
              </a:rPr>
              <a:t>Range at </a:t>
            </a:r>
            <a:r>
              <a:rPr lang="en-GB" dirty="0" err="1">
                <a:solidFill>
                  <a:srgbClr val="073182"/>
                </a:solidFill>
              </a:rPr>
              <a:t>LoWC</a:t>
            </a:r>
            <a:endParaRPr lang="en-GB" dirty="0">
              <a:solidFill>
                <a:srgbClr val="073182"/>
              </a:solidFill>
            </a:endParaRPr>
          </a:p>
          <a:p>
            <a:pPr marL="371475" lvl="0" indent="-285750">
              <a:buFont typeface="Arial" panose="020B0604020202020204" pitchFamily="34" charset="0"/>
              <a:buChar char="•"/>
              <a:defRPr/>
            </a:pPr>
            <a:r>
              <a:rPr lang="es-ES" dirty="0" err="1">
                <a:solidFill>
                  <a:srgbClr val="073182"/>
                </a:solidFill>
              </a:rPr>
              <a:t>Range</a:t>
            </a:r>
            <a:r>
              <a:rPr lang="es-ES" dirty="0">
                <a:solidFill>
                  <a:srgbClr val="073182"/>
                </a:solidFill>
              </a:rPr>
              <a:t> at CPA / </a:t>
            </a:r>
            <a:r>
              <a:rPr lang="es-ES" dirty="0" err="1">
                <a:solidFill>
                  <a:srgbClr val="073182"/>
                </a:solidFill>
              </a:rPr>
              <a:t>WSLoWC</a:t>
            </a:r>
            <a:endParaRPr lang="en-GB" dirty="0">
              <a:solidFill>
                <a:srgbClr val="073182"/>
              </a:solidFill>
            </a:endParaRPr>
          </a:p>
          <a:p>
            <a:pPr marL="85725">
              <a:defRPr/>
            </a:pPr>
            <a:r>
              <a:rPr lang="en-GB" dirty="0" smtClean="0">
                <a:solidFill>
                  <a:srgbClr val="073182"/>
                </a:solidFill>
              </a:rPr>
              <a:t>Non-cooperative </a:t>
            </a:r>
            <a:r>
              <a:rPr lang="en-GB" dirty="0">
                <a:solidFill>
                  <a:srgbClr val="073182"/>
                </a:solidFill>
              </a:rPr>
              <a:t>higher airspace 05NM WCV</a:t>
            </a:r>
          </a:p>
          <a:p>
            <a:pPr marL="371475" lvl="0" indent="-285750">
              <a:buFont typeface="Arial" panose="020B0604020202020204" pitchFamily="34" charset="0"/>
              <a:buChar char="•"/>
              <a:defRPr/>
            </a:pP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5681363"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Caution Alerts and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3844214"/>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Differential elements:</a:t>
            </a:r>
          </a:p>
          <a:p>
            <a:pPr marL="371475" lvl="0" indent="-285750">
              <a:buFont typeface="Arial" panose="020B0604020202020204" pitchFamily="34" charset="0"/>
              <a:buChar char="•"/>
              <a:defRPr/>
            </a:pPr>
            <a:r>
              <a:rPr lang="en-GB" dirty="0" smtClean="0">
                <a:solidFill>
                  <a:srgbClr val="073182"/>
                </a:solidFill>
              </a:rPr>
              <a:t>Short </a:t>
            </a:r>
            <a:r>
              <a:rPr lang="en-GB" dirty="0">
                <a:solidFill>
                  <a:srgbClr val="073182"/>
                </a:solidFill>
              </a:rPr>
              <a:t>distances involved</a:t>
            </a:r>
          </a:p>
          <a:p>
            <a:pPr marL="371475" lvl="0" indent="-285750">
              <a:buFont typeface="Arial" panose="020B0604020202020204" pitchFamily="34" charset="0"/>
              <a:buChar char="•"/>
              <a:defRPr/>
            </a:pPr>
            <a:r>
              <a:rPr lang="en-GB" dirty="0" err="1">
                <a:solidFill>
                  <a:srgbClr val="073182"/>
                </a:solidFill>
              </a:rPr>
              <a:t>LoWC</a:t>
            </a:r>
            <a:r>
              <a:rPr lang="en-GB" dirty="0">
                <a:solidFill>
                  <a:srgbClr val="073182"/>
                </a:solidFill>
              </a:rPr>
              <a:t> and </a:t>
            </a:r>
            <a:r>
              <a:rPr lang="en-GB" dirty="0" err="1">
                <a:solidFill>
                  <a:srgbClr val="073182"/>
                </a:solidFill>
              </a:rPr>
              <a:t>WSLoWC</a:t>
            </a:r>
            <a:r>
              <a:rPr lang="en-GB" dirty="0">
                <a:solidFill>
                  <a:srgbClr val="073182"/>
                </a:solidFill>
              </a:rPr>
              <a:t> </a:t>
            </a:r>
            <a:r>
              <a:rPr lang="en-GB" dirty="0" smtClean="0">
                <a:solidFill>
                  <a:srgbClr val="073182"/>
                </a:solidFill>
              </a:rPr>
              <a:t>within 0.5 </a:t>
            </a:r>
            <a:r>
              <a:rPr lang="en-GB" dirty="0">
                <a:solidFill>
                  <a:srgbClr val="073182"/>
                </a:solidFill>
              </a:rPr>
              <a:t>NM</a:t>
            </a:r>
          </a:p>
          <a:p>
            <a:pPr marL="371475" lvl="0" indent="-285750">
              <a:buFont typeface="Arial" panose="020B0604020202020204" pitchFamily="34" charset="0"/>
              <a:buChar char="•"/>
              <a:defRPr/>
            </a:pPr>
            <a:r>
              <a:rPr lang="en-GB" dirty="0" smtClean="0">
                <a:solidFill>
                  <a:srgbClr val="073182"/>
                </a:solidFill>
              </a:rPr>
              <a:t>Caution alert at large distances</a:t>
            </a:r>
            <a:endParaRPr lang="en-GB" dirty="0">
              <a:solidFill>
                <a:srgbClr val="073182"/>
              </a:solidFill>
            </a:endParaRP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152400" y="403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366"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t="19068" b="4946"/>
          <a:stretch/>
        </p:blipFill>
        <p:spPr bwMode="auto">
          <a:xfrm>
            <a:off x="4646144" y="1557365"/>
            <a:ext cx="6523305" cy="2288462"/>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t="10824"/>
          <a:stretch/>
        </p:blipFill>
        <p:spPr bwMode="auto">
          <a:xfrm>
            <a:off x="4419600" y="3895642"/>
            <a:ext cx="6749850" cy="28643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8"/>
          <p:cNvSpPr>
            <a:spLocks noChangeArrowheads="1"/>
          </p:cNvSpPr>
          <p:nvPr/>
        </p:nvSpPr>
        <p:spPr bwMode="auto">
          <a:xfrm>
            <a:off x="304800" y="419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504375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1" y="1557365"/>
            <a:ext cx="3800168"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err="1" smtClean="0">
                <a:solidFill>
                  <a:srgbClr val="073182"/>
                </a:solidFill>
              </a:rPr>
              <a:t>LoWC</a:t>
            </a:r>
            <a:r>
              <a:rPr lang="en-GB" dirty="0" smtClean="0">
                <a:solidFill>
                  <a:srgbClr val="073182"/>
                </a:solidFill>
              </a:rPr>
              <a:t> are distributed:</a:t>
            </a:r>
          </a:p>
          <a:p>
            <a:pPr marL="371475" lvl="0" indent="-285750">
              <a:buFont typeface="Arial" panose="020B0604020202020204" pitchFamily="34" charset="0"/>
              <a:buChar char="•"/>
              <a:defRPr/>
            </a:pPr>
            <a:r>
              <a:rPr lang="en-GB" dirty="0" smtClean="0">
                <a:solidFill>
                  <a:srgbClr val="073182"/>
                </a:solidFill>
              </a:rPr>
              <a:t>Range at Caution</a:t>
            </a:r>
          </a:p>
          <a:p>
            <a:pPr marL="371475" lvl="0" indent="-285750">
              <a:buFont typeface="Arial" panose="020B0604020202020204" pitchFamily="34" charset="0"/>
              <a:buChar char="•"/>
              <a:defRPr/>
            </a:pPr>
            <a:r>
              <a:rPr lang="en-GB" dirty="0">
                <a:solidFill>
                  <a:srgbClr val="073182"/>
                </a:solidFill>
              </a:rPr>
              <a:t>Range at </a:t>
            </a:r>
            <a:r>
              <a:rPr lang="en-GB" dirty="0" err="1" smtClean="0">
                <a:solidFill>
                  <a:srgbClr val="073182"/>
                </a:solidFill>
              </a:rPr>
              <a:t>LoWC</a:t>
            </a:r>
            <a:endParaRPr lang="en-GB" dirty="0" smtClean="0">
              <a:solidFill>
                <a:srgbClr val="073182"/>
              </a:solidFill>
            </a:endParaRPr>
          </a:p>
          <a:p>
            <a:pPr marL="371475" lvl="0" indent="-285750">
              <a:buFont typeface="Arial" panose="020B0604020202020204" pitchFamily="34" charset="0"/>
              <a:buChar char="•"/>
              <a:defRPr/>
            </a:pPr>
            <a:r>
              <a:rPr lang="es-ES" dirty="0" err="1" smtClean="0">
                <a:solidFill>
                  <a:srgbClr val="073182"/>
                </a:solidFill>
              </a:rPr>
              <a:t>Range</a:t>
            </a:r>
            <a:r>
              <a:rPr lang="es-ES" dirty="0" smtClean="0">
                <a:solidFill>
                  <a:srgbClr val="073182"/>
                </a:solidFill>
              </a:rPr>
              <a:t> at CPA / </a:t>
            </a:r>
            <a:r>
              <a:rPr lang="es-ES" dirty="0" err="1" smtClean="0">
                <a:solidFill>
                  <a:srgbClr val="073182"/>
                </a:solidFill>
              </a:rPr>
              <a:t>WSLoWC</a:t>
            </a:r>
            <a:endParaRPr lang="en-GB" dirty="0">
              <a:solidFill>
                <a:srgbClr val="073182"/>
              </a:solidFill>
            </a:endParaRPr>
          </a:p>
          <a:p>
            <a:pPr marL="85725">
              <a:defRPr/>
            </a:pPr>
            <a:r>
              <a:rPr lang="en-GB" dirty="0" smtClean="0">
                <a:solidFill>
                  <a:srgbClr val="073182"/>
                </a:solidFill>
              </a:rPr>
              <a:t>Non-cooperative </a:t>
            </a:r>
            <a:r>
              <a:rPr lang="en-GB" dirty="0">
                <a:solidFill>
                  <a:srgbClr val="073182"/>
                </a:solidFill>
              </a:rPr>
              <a:t>higher airspace </a:t>
            </a:r>
            <a:r>
              <a:rPr lang="en-GB" dirty="0" smtClean="0">
                <a:solidFill>
                  <a:srgbClr val="073182"/>
                </a:solidFill>
              </a:rPr>
              <a:t>URCV </a:t>
            </a:r>
            <a:r>
              <a:rPr lang="en-GB" dirty="0">
                <a:solidFill>
                  <a:srgbClr val="073182"/>
                </a:solidFill>
              </a:rPr>
              <a:t>WCV</a:t>
            </a:r>
          </a:p>
          <a:p>
            <a:pPr marL="371475" lvl="0" indent="-285750">
              <a:buFont typeface="Arial" panose="020B0604020202020204" pitchFamily="34" charset="0"/>
              <a:buChar char="•"/>
              <a:defRPr/>
            </a:pP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5681363"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Caution Alerts and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3844214"/>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Differential elements:</a:t>
            </a:r>
          </a:p>
          <a:p>
            <a:pPr marL="371475" lvl="0" indent="-285750">
              <a:buFont typeface="Arial" panose="020B0604020202020204" pitchFamily="34" charset="0"/>
              <a:buChar char="•"/>
              <a:defRPr/>
            </a:pPr>
            <a:r>
              <a:rPr lang="en-GB" dirty="0" smtClean="0">
                <a:solidFill>
                  <a:srgbClr val="073182"/>
                </a:solidFill>
              </a:rPr>
              <a:t>Wider distances involved</a:t>
            </a:r>
          </a:p>
          <a:p>
            <a:pPr marL="371475" lvl="0" indent="-285750">
              <a:buFont typeface="Arial" panose="020B0604020202020204" pitchFamily="34" charset="0"/>
              <a:buChar char="•"/>
              <a:defRPr/>
            </a:pPr>
            <a:r>
              <a:rPr lang="en-GB" dirty="0" err="1" smtClean="0">
                <a:solidFill>
                  <a:srgbClr val="073182"/>
                </a:solidFill>
              </a:rPr>
              <a:t>LoWC</a:t>
            </a:r>
            <a:r>
              <a:rPr lang="en-GB" dirty="0" smtClean="0">
                <a:solidFill>
                  <a:srgbClr val="073182"/>
                </a:solidFill>
              </a:rPr>
              <a:t> and </a:t>
            </a:r>
            <a:r>
              <a:rPr lang="en-GB" dirty="0" err="1" smtClean="0">
                <a:solidFill>
                  <a:srgbClr val="073182"/>
                </a:solidFill>
              </a:rPr>
              <a:t>WSLoWC</a:t>
            </a:r>
            <a:r>
              <a:rPr lang="en-GB" dirty="0" smtClean="0">
                <a:solidFill>
                  <a:srgbClr val="073182"/>
                </a:solidFill>
              </a:rPr>
              <a:t> beyond 1 NM</a:t>
            </a:r>
          </a:p>
          <a:p>
            <a:pPr marL="371475" lvl="0" indent="-285750">
              <a:buFont typeface="Arial" panose="020B0604020202020204" pitchFamily="34" charset="0"/>
              <a:buChar char="•"/>
              <a:defRPr/>
            </a:pPr>
            <a:r>
              <a:rPr lang="en-GB" dirty="0" smtClean="0">
                <a:solidFill>
                  <a:srgbClr val="073182"/>
                </a:solidFill>
              </a:rPr>
              <a:t>CPA differs from </a:t>
            </a:r>
            <a:r>
              <a:rPr lang="en-GB" dirty="0" err="1" smtClean="0">
                <a:solidFill>
                  <a:srgbClr val="073182"/>
                </a:solidFill>
              </a:rPr>
              <a:t>WSLoWC</a:t>
            </a:r>
            <a:r>
              <a:rPr lang="en-GB" dirty="0" smtClean="0">
                <a:solidFill>
                  <a:srgbClr val="073182"/>
                </a:solidFill>
              </a:rPr>
              <a:t> due to time component</a:t>
            </a:r>
          </a:p>
          <a:p>
            <a:pPr marL="371475" lvl="0" indent="-285750">
              <a:buFont typeface="Arial" panose="020B0604020202020204" pitchFamily="34" charset="0"/>
              <a:buChar char="•"/>
              <a:defRPr/>
            </a:pPr>
            <a:r>
              <a:rPr lang="en-GB" dirty="0" smtClean="0">
                <a:solidFill>
                  <a:srgbClr val="073182"/>
                </a:solidFill>
              </a:rPr>
              <a:t>WCV selection has limited impact on Caution alert</a:t>
            </a: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338" name="Picture 63"/>
          <p:cNvPicPr>
            <a:picLocks noChangeAspect="1" noChangeArrowheads="1"/>
          </p:cNvPicPr>
          <p:nvPr/>
        </p:nvPicPr>
        <p:blipFill rotWithShape="1">
          <a:blip r:embed="rId2">
            <a:extLst>
              <a:ext uri="{28A0092B-C50C-407E-A947-70E740481C1C}">
                <a14:useLocalDpi xmlns:a14="http://schemas.microsoft.com/office/drawing/2010/main" val="0"/>
              </a:ext>
            </a:extLst>
          </a:blip>
          <a:srcRect t="19211" b="4803"/>
          <a:stretch/>
        </p:blipFill>
        <p:spPr bwMode="auto">
          <a:xfrm>
            <a:off x="4596581" y="1557365"/>
            <a:ext cx="6563036" cy="2248088"/>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64"/>
          <p:cNvPicPr>
            <a:picLocks noChangeAspect="1" noChangeArrowheads="1"/>
          </p:cNvPicPr>
          <p:nvPr/>
        </p:nvPicPr>
        <p:blipFill rotWithShape="1">
          <a:blip r:embed="rId3">
            <a:extLst>
              <a:ext uri="{28A0092B-C50C-407E-A947-70E740481C1C}">
                <a14:useLocalDpi xmlns:a14="http://schemas.microsoft.com/office/drawing/2010/main" val="0"/>
              </a:ext>
            </a:extLst>
          </a:blip>
          <a:srcRect t="10394"/>
          <a:stretch/>
        </p:blipFill>
        <p:spPr bwMode="auto">
          <a:xfrm>
            <a:off x="4422062" y="3853678"/>
            <a:ext cx="6747387" cy="28740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152400" y="403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72235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498373"/>
            <a:ext cx="11102196" cy="812208"/>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22KFT Volume (DMOD):</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864315"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 Caution Alerts / </a:t>
            </a:r>
            <a:r>
              <a:rPr lang="en-US" sz="2400" b="1" u="sng" dirty="0" err="1" smtClean="0">
                <a:solidFill>
                  <a:srgbClr val="05225B">
                    <a:lumMod val="90000"/>
                    <a:lumOff val="10000"/>
                  </a:srgbClr>
                </a:solidFill>
                <a:cs typeface="Calibri"/>
              </a:rPr>
              <a:t>LoWC</a:t>
            </a:r>
            <a:r>
              <a:rPr lang="en-US" sz="2400" b="1" u="sng" dirty="0" smtClean="0">
                <a:solidFill>
                  <a:srgbClr val="05225B">
                    <a:lumMod val="90000"/>
                    <a:lumOff val="10000"/>
                  </a:srgbClr>
                </a:solidFill>
                <a:cs typeface="Calibri"/>
              </a:rPr>
              <a:t> by example</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63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8"/>
          <p:cNvSpPr>
            <a:spLocks noChangeArrowheads="1"/>
          </p:cNvSpPr>
          <p:nvPr/>
        </p:nvSpPr>
        <p:spPr bwMode="auto">
          <a:xfrm>
            <a:off x="152400" y="579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410" name="Picture 31" descr="Encs_L3_UU_001176175_horizontal.eu1"/>
          <p:cNvPicPr>
            <a:picLocks noChangeAspect="1" noChangeArrowheads="1"/>
          </p:cNvPicPr>
          <p:nvPr/>
        </p:nvPicPr>
        <p:blipFill>
          <a:blip r:embed="rId2">
            <a:extLst>
              <a:ext uri="{28A0092B-C50C-407E-A947-70E740481C1C}">
                <a14:useLocalDpi xmlns:a14="http://schemas.microsoft.com/office/drawing/2010/main" val="0"/>
              </a:ext>
            </a:extLst>
          </a:blip>
          <a:srcRect l="3902" t="9160" r="9430" b="7057"/>
          <a:stretch>
            <a:fillRect/>
          </a:stretch>
        </p:blipFill>
        <p:spPr bwMode="auto">
          <a:xfrm>
            <a:off x="1396181" y="1838725"/>
            <a:ext cx="4436191" cy="4278879"/>
          </a:xfrm>
          <a:prstGeom prst="rect">
            <a:avLst/>
          </a:prstGeom>
          <a:noFill/>
          <a:extLst>
            <a:ext uri="{909E8E84-426E-40DD-AFC4-6F175D3DCCD1}">
              <a14:hiddenFill xmlns:a14="http://schemas.microsoft.com/office/drawing/2010/main">
                <a:solidFill>
                  <a:srgbClr val="FFFFFF"/>
                </a:solidFill>
              </a14:hiddenFill>
            </a:ext>
          </a:extLst>
        </p:spPr>
      </p:pic>
      <p:pic>
        <p:nvPicPr>
          <p:cNvPr id="17409" name="Picture 30" descr="Encs_L3_UU_001176175_vertical.eu1"/>
          <p:cNvPicPr>
            <a:picLocks noChangeAspect="1" noChangeArrowheads="1"/>
          </p:cNvPicPr>
          <p:nvPr/>
        </p:nvPicPr>
        <p:blipFill>
          <a:blip r:embed="rId3">
            <a:extLst>
              <a:ext uri="{28A0092B-C50C-407E-A947-70E740481C1C}">
                <a14:useLocalDpi xmlns:a14="http://schemas.microsoft.com/office/drawing/2010/main" val="0"/>
              </a:ext>
            </a:extLst>
          </a:blip>
          <a:srcRect l="5641" t="9575" r="9241" b="6850"/>
          <a:stretch>
            <a:fillRect/>
          </a:stretch>
        </p:blipFill>
        <p:spPr bwMode="auto">
          <a:xfrm>
            <a:off x="6174658" y="1869193"/>
            <a:ext cx="4326194" cy="424810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4"/>
          <p:cNvSpPr>
            <a:spLocks noChangeArrowheads="1"/>
          </p:cNvSpPr>
          <p:nvPr/>
        </p:nvSpPr>
        <p:spPr bwMode="auto">
          <a:xfrm>
            <a:off x="304800" y="5943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44572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498373"/>
            <a:ext cx="11102196" cy="812208"/>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URCV Volume (DMOD + </a:t>
            </a:r>
            <a:r>
              <a:rPr lang="en-GB" dirty="0" err="1" smtClean="0">
                <a:solidFill>
                  <a:srgbClr val="073182"/>
                </a:solidFill>
              </a:rPr>
              <a:t>Taumod</a:t>
            </a:r>
            <a:r>
              <a:rPr lang="en-GB" dirty="0" smtClean="0">
                <a:solidFill>
                  <a:srgbClr val="073182"/>
                </a:solidFill>
              </a:rPr>
              <a:t>):</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864315"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 Caution Alerts / </a:t>
            </a:r>
            <a:r>
              <a:rPr lang="en-US" sz="2400" b="1" u="sng" dirty="0" err="1" smtClean="0">
                <a:solidFill>
                  <a:srgbClr val="05225B">
                    <a:lumMod val="90000"/>
                    <a:lumOff val="10000"/>
                  </a:srgbClr>
                </a:solidFill>
                <a:cs typeface="Calibri"/>
              </a:rPr>
              <a:t>LoWC</a:t>
            </a:r>
            <a:r>
              <a:rPr lang="en-US" sz="2400" b="1" u="sng" dirty="0" smtClean="0">
                <a:solidFill>
                  <a:srgbClr val="05225B">
                    <a:lumMod val="90000"/>
                    <a:lumOff val="10000"/>
                  </a:srgbClr>
                </a:solidFill>
                <a:cs typeface="Calibri"/>
              </a:rPr>
              <a:t> by example</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63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390" name="Picture 29" descr="Encs_L3_UU_001176175_horizontal.eu1"/>
          <p:cNvPicPr>
            <a:picLocks noChangeAspect="1" noChangeArrowheads="1"/>
          </p:cNvPicPr>
          <p:nvPr/>
        </p:nvPicPr>
        <p:blipFill>
          <a:blip r:embed="rId2">
            <a:extLst>
              <a:ext uri="{28A0092B-C50C-407E-A947-70E740481C1C}">
                <a14:useLocalDpi xmlns:a14="http://schemas.microsoft.com/office/drawing/2010/main" val="0"/>
              </a:ext>
            </a:extLst>
          </a:blip>
          <a:srcRect l="4259" t="9734" r="9215" b="7239"/>
          <a:stretch>
            <a:fillRect/>
          </a:stretch>
        </p:blipFill>
        <p:spPr bwMode="auto">
          <a:xfrm>
            <a:off x="1415845" y="1836917"/>
            <a:ext cx="4450326" cy="4262284"/>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28" descr="Encs_L3_UU_001176175_vertical.eu1"/>
          <p:cNvPicPr>
            <a:picLocks noChangeAspect="1" noChangeArrowheads="1"/>
          </p:cNvPicPr>
          <p:nvPr/>
        </p:nvPicPr>
        <p:blipFill>
          <a:blip r:embed="rId3">
            <a:extLst>
              <a:ext uri="{28A0092B-C50C-407E-A947-70E740481C1C}">
                <a14:useLocalDpi xmlns:a14="http://schemas.microsoft.com/office/drawing/2010/main" val="0"/>
              </a:ext>
            </a:extLst>
          </a:blip>
          <a:srcRect l="5780" t="9431" r="9518" b="7086"/>
          <a:stretch>
            <a:fillRect/>
          </a:stretch>
        </p:blipFill>
        <p:spPr bwMode="auto">
          <a:xfrm>
            <a:off x="6248399" y="1840551"/>
            <a:ext cx="4321277" cy="42586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8"/>
          <p:cNvSpPr>
            <a:spLocks noChangeArrowheads="1"/>
          </p:cNvSpPr>
          <p:nvPr/>
        </p:nvSpPr>
        <p:spPr bwMode="auto">
          <a:xfrm>
            <a:off x="152400" y="579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41837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498373"/>
            <a:ext cx="11102196" cy="812208"/>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05NM Volume (DMOD):</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864315"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 Caution Alerts / </a:t>
            </a:r>
            <a:r>
              <a:rPr lang="en-US" sz="2400" b="1" u="sng" dirty="0" err="1" smtClean="0">
                <a:solidFill>
                  <a:srgbClr val="05225B">
                    <a:lumMod val="90000"/>
                    <a:lumOff val="10000"/>
                  </a:srgbClr>
                </a:solidFill>
                <a:cs typeface="Calibri"/>
              </a:rPr>
              <a:t>LoWC</a:t>
            </a:r>
            <a:r>
              <a:rPr lang="en-US" sz="2400" b="1" u="sng" dirty="0" smtClean="0">
                <a:solidFill>
                  <a:srgbClr val="05225B">
                    <a:lumMod val="90000"/>
                    <a:lumOff val="10000"/>
                  </a:srgbClr>
                </a:solidFill>
                <a:cs typeface="Calibri"/>
              </a:rPr>
              <a:t> by example</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63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8"/>
          <p:cNvSpPr>
            <a:spLocks noChangeArrowheads="1"/>
          </p:cNvSpPr>
          <p:nvPr/>
        </p:nvSpPr>
        <p:spPr bwMode="auto">
          <a:xfrm>
            <a:off x="152400" y="579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3"/>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4"/>
          <p:cNvSpPr>
            <a:spLocks noChangeArrowheads="1"/>
          </p:cNvSpPr>
          <p:nvPr/>
        </p:nvSpPr>
        <p:spPr bwMode="auto">
          <a:xfrm>
            <a:off x="304800" y="5943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8434" name="Picture 33" descr="Encs_L3_UU_001176175_horizontal.eu1"/>
          <p:cNvPicPr>
            <a:picLocks noChangeAspect="1" noChangeArrowheads="1"/>
          </p:cNvPicPr>
          <p:nvPr/>
        </p:nvPicPr>
        <p:blipFill>
          <a:blip r:embed="rId2">
            <a:extLst>
              <a:ext uri="{28A0092B-C50C-407E-A947-70E740481C1C}">
                <a14:useLocalDpi xmlns:a14="http://schemas.microsoft.com/office/drawing/2010/main" val="0"/>
              </a:ext>
            </a:extLst>
          </a:blip>
          <a:srcRect l="4124" t="9453" r="9279" b="7388"/>
          <a:stretch>
            <a:fillRect/>
          </a:stretch>
        </p:blipFill>
        <p:spPr bwMode="auto">
          <a:xfrm>
            <a:off x="1474839" y="1842856"/>
            <a:ext cx="4361221" cy="4176944"/>
          </a:xfrm>
          <a:prstGeom prst="rect">
            <a:avLst/>
          </a:prstGeom>
          <a:noFill/>
          <a:extLst>
            <a:ext uri="{909E8E84-426E-40DD-AFC4-6F175D3DCCD1}">
              <a14:hiddenFill xmlns:a14="http://schemas.microsoft.com/office/drawing/2010/main">
                <a:solidFill>
                  <a:srgbClr val="FFFFFF"/>
                </a:solidFill>
              </a14:hiddenFill>
            </a:ext>
          </a:extLst>
        </p:spPr>
      </p:pic>
      <p:pic>
        <p:nvPicPr>
          <p:cNvPr id="18433" name="Picture 32" descr="Encs_L3_UU_001176175_vertical.eu1"/>
          <p:cNvPicPr>
            <a:picLocks noChangeAspect="1" noChangeArrowheads="1"/>
          </p:cNvPicPr>
          <p:nvPr/>
        </p:nvPicPr>
        <p:blipFill>
          <a:blip r:embed="rId3">
            <a:extLst>
              <a:ext uri="{28A0092B-C50C-407E-A947-70E740481C1C}">
                <a14:useLocalDpi xmlns:a14="http://schemas.microsoft.com/office/drawing/2010/main" val="0"/>
              </a:ext>
            </a:extLst>
          </a:blip>
          <a:srcRect l="5672" t="9796" r="9279" b="7045"/>
          <a:stretch>
            <a:fillRect/>
          </a:stretch>
        </p:blipFill>
        <p:spPr bwMode="auto">
          <a:xfrm>
            <a:off x="6096000" y="1825079"/>
            <a:ext cx="4326194" cy="42328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45720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4"/>
          <p:cNvSpPr>
            <a:spLocks noChangeArrowheads="1"/>
          </p:cNvSpPr>
          <p:nvPr/>
        </p:nvSpPr>
        <p:spPr bwMode="auto">
          <a:xfrm>
            <a:off x="457200" y="609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965841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3</a:t>
            </a:fld>
            <a:endParaRPr lang="fr-FR"/>
          </a:p>
        </p:txBody>
      </p:sp>
      <p:sp>
        <p:nvSpPr>
          <p:cNvPr id="7" name="Inhaltsplatzhalter 1">
            <a:extLst>
              <a:ext uri="{FF2B5EF4-FFF2-40B4-BE49-F238E27FC236}">
                <a16:creationId xmlns:a16="http://schemas.microsoft.com/office/drawing/2014/main" id="{E57B06F5-DDE5-4817-9E22-0B3B4691E03B}"/>
              </a:ext>
            </a:extLst>
          </p:cNvPr>
          <p:cNvSpPr txBox="1">
            <a:spLocks/>
          </p:cNvSpPr>
          <p:nvPr/>
        </p:nvSpPr>
        <p:spPr>
          <a:xfrm>
            <a:off x="357334" y="1341061"/>
            <a:ext cx="11279930" cy="633651"/>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73182"/>
                </a:solidFill>
                <a:effectLst/>
                <a:uLnTx/>
                <a:uFillTx/>
                <a:latin typeface="Calibri"/>
                <a:ea typeface="+mn-ea"/>
                <a:cs typeface="Calibri"/>
              </a:rPr>
              <a:t>Different RWC volumes are defined and evaluated, either with DMOD and TAUMOD components. Each volume is associate to a subset of encounters sub-classification:</a:t>
            </a:r>
            <a:endParaRPr kumimoji="0" lang="en-US" sz="1700" b="0" i="0" u="none" strike="noStrike" kern="1200" cap="none" spc="0" normalizeH="0" baseline="0" noProof="0" dirty="0">
              <a:ln>
                <a:noFill/>
              </a:ln>
              <a:solidFill>
                <a:srgbClr val="073182"/>
              </a:solidFill>
              <a:effectLst/>
              <a:uLnTx/>
              <a:uFillTx/>
              <a:latin typeface="Calibri"/>
              <a:ea typeface="+mn-ea"/>
              <a:cs typeface="Calibri"/>
            </a:endParaRPr>
          </a:p>
        </p:txBody>
      </p:sp>
      <p:pic>
        <p:nvPicPr>
          <p:cNvPr id="8" name="Picture 6" descr="F:\Documents\SVN-Projects\Project-URCLEARED\TechnicalManagement\WP4-Deliverables\Deliverable-4.1\RWC-Volume-Definition.png">
            <a:extLst>
              <a:ext uri="{FF2B5EF4-FFF2-40B4-BE49-F238E27FC236}">
                <a16:creationId xmlns:a16="http://schemas.microsoft.com/office/drawing/2014/main" id="{1BF68A66-09FD-4DA0-9B59-E6D4574698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22378" y="2109435"/>
            <a:ext cx="7418879" cy="4516272"/>
          </a:xfrm>
          <a:prstGeom prst="rect">
            <a:avLst/>
          </a:prstGeom>
          <a:noFill/>
          <a:ln>
            <a:noFill/>
          </a:ln>
        </p:spPr>
      </p:pic>
      <p:sp>
        <p:nvSpPr>
          <p:cNvPr id="9" name="Rettangolo 8">
            <a:extLst>
              <a:ext uri="{FF2B5EF4-FFF2-40B4-BE49-F238E27FC236}">
                <a16:creationId xmlns:a16="http://schemas.microsoft.com/office/drawing/2014/main" id="{49BCD879-1EB2-41F3-AFC9-EEBFD3DA4EC4}"/>
              </a:ext>
            </a:extLst>
          </p:cNvPr>
          <p:cNvSpPr/>
          <p:nvPr/>
        </p:nvSpPr>
        <p:spPr>
          <a:xfrm>
            <a:off x="357334" y="986047"/>
            <a:ext cx="2265044"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DWC SELECTION</a:t>
            </a:r>
          </a:p>
        </p:txBody>
      </p:sp>
      <p:sp>
        <p:nvSpPr>
          <p:cNvPr id="10" name="Titolo 1">
            <a:extLst>
              <a:ext uri="{FF2B5EF4-FFF2-40B4-BE49-F238E27FC236}">
                <a16:creationId xmlns:a16="http://schemas.microsoft.com/office/drawing/2014/main" id="{6C2C4D52-BCC0-4C77-A853-5EDC1062BD70}"/>
              </a:ext>
            </a:extLst>
          </p:cNvPr>
          <p:cNvSpPr txBox="1">
            <a:spLocks/>
          </p:cNvSpPr>
          <p:nvPr/>
        </p:nvSpPr>
        <p:spPr>
          <a:xfrm>
            <a:off x="195331" y="520616"/>
            <a:ext cx="6895582"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Validation Step 1 – </a:t>
            </a:r>
            <a:r>
              <a:rPr kumimoji="0" lang="it-IT" sz="3200" b="1" i="1" u="none" strike="noStrike" kern="1200" cap="none" spc="0" normalizeH="0" baseline="0" noProof="0" dirty="0" smtClean="0">
                <a:ln>
                  <a:noFill/>
                </a:ln>
                <a:solidFill>
                  <a:srgbClr val="4E88C7"/>
                </a:solidFill>
                <a:effectLst/>
                <a:uLnTx/>
                <a:uFillTx/>
                <a:latin typeface="Calibri"/>
                <a:ea typeface="+mj-ea"/>
                <a:cs typeface="Calibri"/>
              </a:rPr>
              <a:t>RWC </a:t>
            </a:r>
            <a:r>
              <a:rPr kumimoji="0" lang="it-IT" sz="3200" b="1" i="1" u="none" strike="noStrike" kern="1200" cap="none" spc="0" normalizeH="0" baseline="0" noProof="0" dirty="0">
                <a:ln>
                  <a:noFill/>
                </a:ln>
                <a:solidFill>
                  <a:srgbClr val="4E88C7"/>
                </a:solidFill>
                <a:effectLst/>
                <a:uLnTx/>
                <a:uFillTx/>
                <a:latin typeface="Calibri"/>
                <a:ea typeface="+mj-ea"/>
                <a:cs typeface="Calibri"/>
              </a:rPr>
              <a:t>Determination</a:t>
            </a:r>
          </a:p>
        </p:txBody>
      </p:sp>
    </p:spTree>
    <p:extLst>
      <p:ext uri="{BB962C8B-B14F-4D97-AF65-F5344CB8AC3E}">
        <p14:creationId xmlns:p14="http://schemas.microsoft.com/office/powerpoint/2010/main" val="3550076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400053"/>
            <a:ext cx="11102196" cy="582976"/>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Evaluation of encounter at critical points: caution alert, </a:t>
            </a:r>
            <a:r>
              <a:rPr lang="en-GB" dirty="0" err="1" smtClean="0">
                <a:solidFill>
                  <a:srgbClr val="073182"/>
                </a:solidFill>
              </a:rPr>
              <a:t>LoWC</a:t>
            </a:r>
            <a:r>
              <a:rPr lang="en-GB" dirty="0" smtClean="0">
                <a:solidFill>
                  <a:srgbClr val="073182"/>
                </a:solidFill>
              </a:rPr>
              <a:t>, and </a:t>
            </a:r>
            <a:r>
              <a:rPr lang="en-GB" dirty="0" err="1" smtClean="0">
                <a:solidFill>
                  <a:srgbClr val="073182"/>
                </a:solidFill>
              </a:rPr>
              <a:t>WSLoWC</a:t>
            </a:r>
            <a:r>
              <a:rPr lang="en-GB" dirty="0" smtClean="0">
                <a:solidFill>
                  <a:srgbClr val="073182"/>
                </a:solidFill>
              </a:rPr>
              <a:t>: DMOD Volume.</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180718" cy="461665"/>
          </a:xfrm>
          <a:prstGeom prst="rect">
            <a:avLst/>
          </a:prstGeom>
        </p:spPr>
        <p:txBody>
          <a:bodyPr wrap="none">
            <a:spAutoFit/>
          </a:bodyPr>
          <a:lstStyle/>
          <a:p>
            <a:pPr defTabSz="457200"/>
            <a:r>
              <a:rPr lang="en-GB" sz="2400" b="1" u="sng" dirty="0" smtClean="0">
                <a:solidFill>
                  <a:srgbClr val="05225B">
                    <a:lumMod val="90000"/>
                    <a:lumOff val="10000"/>
                  </a:srgbClr>
                </a:solidFill>
                <a:cs typeface="Calibri"/>
              </a:rPr>
              <a:t>Analysis Strategy: Capacity of active sensors to detect non-cooperative</a:t>
            </a:r>
            <a:endParaRPr lang="en-GB"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 name="Picture 14"/>
          <p:cNvPicPr>
            <a:picLocks noChangeAspect="1"/>
          </p:cNvPicPr>
          <p:nvPr/>
        </p:nvPicPr>
        <p:blipFill>
          <a:blip r:embed="rId2"/>
          <a:stretch>
            <a:fillRect/>
          </a:stretch>
        </p:blipFill>
        <p:spPr>
          <a:xfrm>
            <a:off x="554736" y="1860284"/>
            <a:ext cx="5400000" cy="2700000"/>
          </a:xfrm>
          <a:prstGeom prst="rect">
            <a:avLst/>
          </a:prstGeom>
        </p:spPr>
      </p:pic>
      <p:pic>
        <p:nvPicPr>
          <p:cNvPr id="17" name="Picture 16"/>
          <p:cNvPicPr>
            <a:picLocks noChangeAspect="1"/>
          </p:cNvPicPr>
          <p:nvPr/>
        </p:nvPicPr>
        <p:blipFill>
          <a:blip r:embed="rId3"/>
          <a:stretch>
            <a:fillRect/>
          </a:stretch>
        </p:blipFill>
        <p:spPr>
          <a:xfrm>
            <a:off x="6373368" y="1860284"/>
            <a:ext cx="5400000" cy="2700000"/>
          </a:xfrm>
          <a:prstGeom prst="rect">
            <a:avLst/>
          </a:prstGeom>
        </p:spPr>
      </p:pic>
      <p:pic>
        <p:nvPicPr>
          <p:cNvPr id="18" name="Picture 17"/>
          <p:cNvPicPr>
            <a:picLocks noChangeAspect="1"/>
          </p:cNvPicPr>
          <p:nvPr/>
        </p:nvPicPr>
        <p:blipFill>
          <a:blip r:embed="rId4"/>
          <a:stretch>
            <a:fillRect/>
          </a:stretch>
        </p:blipFill>
        <p:spPr>
          <a:xfrm>
            <a:off x="3359244" y="3679818"/>
            <a:ext cx="5400000" cy="2700000"/>
          </a:xfrm>
          <a:prstGeom prst="rect">
            <a:avLst/>
          </a:prstGeom>
        </p:spPr>
      </p:pic>
    </p:spTree>
    <p:extLst>
      <p:ext uri="{BB962C8B-B14F-4D97-AF65-F5344CB8AC3E}">
        <p14:creationId xmlns:p14="http://schemas.microsoft.com/office/powerpoint/2010/main" val="421346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400053"/>
            <a:ext cx="11102196" cy="582976"/>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Evaluation of encounter at critical points: caution alert, </a:t>
            </a:r>
            <a:r>
              <a:rPr lang="en-GB" dirty="0" err="1" smtClean="0">
                <a:solidFill>
                  <a:srgbClr val="073182"/>
                </a:solidFill>
              </a:rPr>
              <a:t>LoWC</a:t>
            </a:r>
            <a:r>
              <a:rPr lang="en-GB" dirty="0" smtClean="0">
                <a:solidFill>
                  <a:srgbClr val="073182"/>
                </a:solidFill>
              </a:rPr>
              <a:t>, and </a:t>
            </a:r>
            <a:r>
              <a:rPr lang="en-GB" dirty="0" err="1" smtClean="0">
                <a:solidFill>
                  <a:srgbClr val="073182"/>
                </a:solidFill>
              </a:rPr>
              <a:t>WSLoWC</a:t>
            </a:r>
            <a:r>
              <a:rPr lang="en-GB" dirty="0" smtClean="0">
                <a:solidFill>
                  <a:srgbClr val="073182"/>
                </a:solidFill>
              </a:rPr>
              <a:t>: DMOD + </a:t>
            </a:r>
            <a:r>
              <a:rPr lang="en-GB" dirty="0" err="1" smtClean="0">
                <a:solidFill>
                  <a:srgbClr val="073182"/>
                </a:solidFill>
              </a:rPr>
              <a:t>Taumod</a:t>
            </a:r>
            <a:r>
              <a:rPr lang="en-GB" dirty="0" smtClean="0">
                <a:solidFill>
                  <a:srgbClr val="073182"/>
                </a:solidFill>
              </a:rPr>
              <a:t> Volume.</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180718" cy="461665"/>
          </a:xfrm>
          <a:prstGeom prst="rect">
            <a:avLst/>
          </a:prstGeom>
        </p:spPr>
        <p:txBody>
          <a:bodyPr wrap="none">
            <a:spAutoFit/>
          </a:bodyPr>
          <a:lstStyle/>
          <a:p>
            <a:pPr defTabSz="457200"/>
            <a:r>
              <a:rPr lang="en-GB" sz="2400" b="1" u="sng" dirty="0" smtClean="0">
                <a:solidFill>
                  <a:srgbClr val="05225B">
                    <a:lumMod val="90000"/>
                    <a:lumOff val="10000"/>
                  </a:srgbClr>
                </a:solidFill>
                <a:cs typeface="Calibri"/>
              </a:rPr>
              <a:t>Analysis Strategy: Capacity of active sensors to detect non-cooperative</a:t>
            </a:r>
            <a:endParaRPr lang="en-GB"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 name="Picture 19"/>
          <p:cNvPicPr>
            <a:picLocks noChangeAspect="1"/>
          </p:cNvPicPr>
          <p:nvPr/>
        </p:nvPicPr>
        <p:blipFill>
          <a:blip r:embed="rId2"/>
          <a:stretch>
            <a:fillRect/>
          </a:stretch>
        </p:blipFill>
        <p:spPr>
          <a:xfrm>
            <a:off x="608298" y="1861299"/>
            <a:ext cx="5400000" cy="2700000"/>
          </a:xfrm>
          <a:prstGeom prst="rect">
            <a:avLst/>
          </a:prstGeom>
        </p:spPr>
      </p:pic>
      <p:pic>
        <p:nvPicPr>
          <p:cNvPr id="21" name="Picture 20"/>
          <p:cNvPicPr>
            <a:picLocks noChangeAspect="1"/>
          </p:cNvPicPr>
          <p:nvPr/>
        </p:nvPicPr>
        <p:blipFill>
          <a:blip r:embed="rId3"/>
          <a:stretch>
            <a:fillRect/>
          </a:stretch>
        </p:blipFill>
        <p:spPr>
          <a:xfrm>
            <a:off x="6373368" y="1861299"/>
            <a:ext cx="5400000" cy="2700000"/>
          </a:xfrm>
          <a:prstGeom prst="rect">
            <a:avLst/>
          </a:prstGeom>
        </p:spPr>
      </p:pic>
      <p:pic>
        <p:nvPicPr>
          <p:cNvPr id="22" name="Picture 21"/>
          <p:cNvPicPr>
            <a:picLocks noChangeAspect="1"/>
          </p:cNvPicPr>
          <p:nvPr/>
        </p:nvPicPr>
        <p:blipFill>
          <a:blip r:embed="rId4"/>
          <a:stretch>
            <a:fillRect/>
          </a:stretch>
        </p:blipFill>
        <p:spPr>
          <a:xfrm>
            <a:off x="3459396" y="3653737"/>
            <a:ext cx="5400000" cy="2700000"/>
          </a:xfrm>
          <a:prstGeom prst="rect">
            <a:avLst/>
          </a:prstGeom>
        </p:spPr>
      </p:pic>
    </p:spTree>
    <p:extLst>
      <p:ext uri="{BB962C8B-B14F-4D97-AF65-F5344CB8AC3E}">
        <p14:creationId xmlns:p14="http://schemas.microsoft.com/office/powerpoint/2010/main" val="428068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7101C01-DE6C-244C-B069-74E68B6F5C8B}"/>
              </a:ext>
            </a:extLst>
          </p:cNvPr>
          <p:cNvSpPr txBox="1"/>
          <p:nvPr/>
        </p:nvSpPr>
        <p:spPr>
          <a:xfrm>
            <a:off x="11268" y="2941687"/>
            <a:ext cx="12169464" cy="974626"/>
          </a:xfrm>
          <a:prstGeom prst="rect">
            <a:avLst/>
          </a:prstGeom>
          <a:noFill/>
        </p:spPr>
        <p:txBody>
          <a:bodyPr wrap="square" lIns="0" tIns="0" rIns="0" bIns="0" rtlCol="0">
            <a:spAutoFit/>
          </a:bodyPr>
          <a:lstStyle/>
          <a:p>
            <a:pPr algn="ctr">
              <a:lnSpc>
                <a:spcPts val="3820"/>
              </a:lnSpc>
            </a:pPr>
            <a:r>
              <a:rPr lang="fr-BE" sz="3600" dirty="0"/>
              <a:t>THANK YOU FOR </a:t>
            </a:r>
          </a:p>
          <a:p>
            <a:pPr algn="ctr">
              <a:lnSpc>
                <a:spcPts val="3820"/>
              </a:lnSpc>
            </a:pPr>
            <a:r>
              <a:rPr lang="fr-BE" sz="3600" dirty="0"/>
              <a:t>YOUR ATTENTION</a:t>
            </a:r>
            <a:endParaRPr lang="fr-BE" sz="3600" dirty="0">
              <a:effectLst/>
            </a:endParaRPr>
          </a:p>
        </p:txBody>
      </p:sp>
    </p:spTree>
    <p:extLst>
      <p:ext uri="{BB962C8B-B14F-4D97-AF65-F5344CB8AC3E}">
        <p14:creationId xmlns:p14="http://schemas.microsoft.com/office/powerpoint/2010/main" val="396324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4</a:t>
            </a:fld>
            <a:endParaRPr lang="fr-FR"/>
          </a:p>
        </p:txBody>
      </p:sp>
      <p:sp>
        <p:nvSpPr>
          <p:cNvPr id="7" name="Rettangolo 6">
            <a:extLst>
              <a:ext uri="{FF2B5EF4-FFF2-40B4-BE49-F238E27FC236}">
                <a16:creationId xmlns:a16="http://schemas.microsoft.com/office/drawing/2014/main" id="{17D0558C-DABB-4608-B81E-C9E1642D20C3}"/>
              </a:ext>
            </a:extLst>
          </p:cNvPr>
          <p:cNvSpPr/>
          <p:nvPr/>
        </p:nvSpPr>
        <p:spPr>
          <a:xfrm>
            <a:off x="296054" y="1862923"/>
            <a:ext cx="11519341" cy="4031873"/>
          </a:xfrm>
          <a:prstGeom prst="rect">
            <a:avLst/>
          </a:prstGeom>
        </p:spPr>
        <p:txBody>
          <a:bodyPr wrap="square">
            <a:spAutoFit/>
          </a:bodyPr>
          <a:lstStyle/>
          <a:p>
            <a:pPr marL="285750" indent="-285750" defTabSz="457200">
              <a:spcAft>
                <a:spcPts val="1200"/>
              </a:spcAft>
              <a:buFont typeface="Arial" panose="020B0604020202020204" pitchFamily="34" charset="0"/>
              <a:buChar char="•"/>
            </a:pPr>
            <a:r>
              <a:rPr lang="en-GB" b="1" dirty="0">
                <a:solidFill>
                  <a:srgbClr val="073182"/>
                </a:solidFill>
                <a:cs typeface="Times New Roman" panose="02020603050405020304" pitchFamily="18" charset="0"/>
              </a:rPr>
              <a:t>Time Difference between Caution Alert and RWC Last Manoeuvre &gt; Latency of RP/ATC interaction/C2 Link</a:t>
            </a:r>
            <a:r>
              <a:rPr lang="en-GB" dirty="0">
                <a:solidFill>
                  <a:srgbClr val="073182"/>
                </a:solidFill>
                <a:cs typeface="Times New Roman" panose="02020603050405020304" pitchFamily="18" charset="0"/>
              </a:rPr>
              <a:t>. This would guarantee that RP has enough time to perform RWC. Assume about 10s for non-coop. and 20s for cooperative for latency</a:t>
            </a:r>
          </a:p>
          <a:p>
            <a:pPr marL="285750" indent="-285750" defTabSz="457200">
              <a:spcAft>
                <a:spcPts val="1200"/>
              </a:spcAft>
              <a:buFont typeface="Arial" panose="020B0604020202020204" pitchFamily="34" charset="0"/>
              <a:buChar char="•"/>
            </a:pPr>
            <a:r>
              <a:rPr lang="en-GB" b="1" dirty="0">
                <a:solidFill>
                  <a:srgbClr val="073182"/>
                </a:solidFill>
                <a:cs typeface="Times New Roman" panose="02020603050405020304" pitchFamily="18" charset="0"/>
              </a:rPr>
              <a:t>Time Difference between RWC Last Manoeuvre and Resolution Advisory Alert or Collision Avoidance Last Manoeuvre &gt; 0</a:t>
            </a:r>
            <a:r>
              <a:rPr lang="en-GB" dirty="0">
                <a:solidFill>
                  <a:srgbClr val="073182"/>
                </a:solidFill>
                <a:cs typeface="Times New Roman" panose="02020603050405020304" pitchFamily="18" charset="0"/>
              </a:rPr>
              <a:t>. This would guarantee that RP has time until Regain Well Clear to perform RWC, before Collision Avoidance.</a:t>
            </a:r>
          </a:p>
          <a:p>
            <a:pPr marL="285750" indent="-285750" defTabSz="457200">
              <a:spcAft>
                <a:spcPts val="1200"/>
              </a:spcAft>
              <a:buFont typeface="Arial" panose="020B0604020202020204" pitchFamily="34" charset="0"/>
              <a:buChar char="•"/>
            </a:pPr>
            <a:r>
              <a:rPr lang="en-GB" b="1" dirty="0">
                <a:solidFill>
                  <a:srgbClr val="073182"/>
                </a:solidFill>
                <a:cs typeface="Times New Roman" panose="02020603050405020304" pitchFamily="18" charset="0"/>
              </a:rPr>
              <a:t>Range at Caution Alert &lt; surveillance sensor ranges. </a:t>
            </a:r>
            <a:r>
              <a:rPr lang="en-GB" dirty="0">
                <a:solidFill>
                  <a:srgbClr val="073182"/>
                </a:solidFill>
                <a:cs typeface="Times New Roman" panose="02020603050405020304" pitchFamily="18" charset="0"/>
              </a:rPr>
              <a:t>This would allow that the intruder can be detected by the sensors at CAT. Assume 7NM for non coop. and 14NM for coop.</a:t>
            </a:r>
          </a:p>
          <a:p>
            <a:pPr marL="285750" indent="-285750" defTabSz="457200">
              <a:spcAft>
                <a:spcPts val="1200"/>
              </a:spcAft>
              <a:buFont typeface="Arial" panose="020B0604020202020204" pitchFamily="34" charset="0"/>
              <a:buChar char="•"/>
            </a:pPr>
            <a:r>
              <a:rPr lang="en-GB" b="1" dirty="0">
                <a:solidFill>
                  <a:srgbClr val="073182"/>
                </a:solidFill>
                <a:cs typeface="Times New Roman" panose="02020603050405020304" pitchFamily="18" charset="0"/>
              </a:rPr>
              <a:t>Time at Caution Alert &lt; </a:t>
            </a:r>
            <a:r>
              <a:rPr lang="en-GB" b="1" dirty="0" err="1">
                <a:solidFill>
                  <a:srgbClr val="073182"/>
                </a:solidFill>
                <a:cs typeface="Times New Roman" panose="02020603050405020304" pitchFamily="18" charset="0"/>
              </a:rPr>
              <a:t>ATCo</a:t>
            </a:r>
            <a:r>
              <a:rPr lang="en-GB" b="1" dirty="0">
                <a:solidFill>
                  <a:srgbClr val="073182"/>
                </a:solidFill>
                <a:cs typeface="Times New Roman" panose="02020603050405020304" pitchFamily="18" charset="0"/>
              </a:rPr>
              <a:t> Acceptable Times </a:t>
            </a:r>
            <a:r>
              <a:rPr lang="en-GB" dirty="0">
                <a:solidFill>
                  <a:srgbClr val="073182"/>
                </a:solidFill>
                <a:cs typeface="Times New Roman" panose="02020603050405020304" pitchFamily="18" charset="0"/>
              </a:rPr>
              <a:t>for cooperative intruders. This would guarantee not Overlapping ATC indications. Assume an average time from 60s to 90s acceptable (see NASA investigation).</a:t>
            </a:r>
          </a:p>
          <a:p>
            <a:pPr marL="285750" indent="-285750" defTabSz="457200">
              <a:spcAft>
                <a:spcPts val="1200"/>
              </a:spcAft>
              <a:buFont typeface="Arial" panose="020B0604020202020204" pitchFamily="34" charset="0"/>
              <a:buChar char="•"/>
            </a:pPr>
            <a:r>
              <a:rPr lang="en-GB" b="1" dirty="0">
                <a:solidFill>
                  <a:srgbClr val="073182"/>
                </a:solidFill>
                <a:cs typeface="Times New Roman" panose="02020603050405020304" pitchFamily="18" charset="0"/>
              </a:rPr>
              <a:t>Range at Caution Alert &lt; Visual Range </a:t>
            </a:r>
            <a:r>
              <a:rPr lang="en-GB" dirty="0">
                <a:solidFill>
                  <a:srgbClr val="073182"/>
                </a:solidFill>
                <a:cs typeface="Times New Roman" panose="02020603050405020304" pitchFamily="18" charset="0"/>
              </a:rPr>
              <a:t>for non-cooperative intruders. Allow intruder that has only Visual Based Separation to see </a:t>
            </a:r>
            <a:r>
              <a:rPr lang="en-GB" dirty="0" err="1">
                <a:solidFill>
                  <a:srgbClr val="073182"/>
                </a:solidFill>
                <a:cs typeface="Times New Roman" panose="02020603050405020304" pitchFamily="18" charset="0"/>
              </a:rPr>
              <a:t>Ownship</a:t>
            </a:r>
            <a:r>
              <a:rPr lang="en-GB" dirty="0">
                <a:solidFill>
                  <a:srgbClr val="073182"/>
                </a:solidFill>
                <a:cs typeface="Times New Roman" panose="02020603050405020304" pitchFamily="18" charset="0"/>
              </a:rPr>
              <a:t>. Assume 4NM or below for visual range.</a:t>
            </a:r>
          </a:p>
        </p:txBody>
      </p:sp>
      <p:cxnSp>
        <p:nvCxnSpPr>
          <p:cNvPr id="8" name="Connettore 1 31">
            <a:extLst>
              <a:ext uri="{FF2B5EF4-FFF2-40B4-BE49-F238E27FC236}">
                <a16:creationId xmlns:a16="http://schemas.microsoft.com/office/drawing/2014/main" id="{A36D1BCC-A6ED-45BA-AA8F-1DBFCAE9C5D3}"/>
              </a:ext>
            </a:extLst>
          </p:cNvPr>
          <p:cNvCxnSpPr/>
          <p:nvPr/>
        </p:nvCxnSpPr>
        <p:spPr>
          <a:xfrm>
            <a:off x="8246487" y="1717738"/>
            <a:ext cx="361766" cy="2858"/>
          </a:xfrm>
          <a:prstGeom prst="line">
            <a:avLst/>
          </a:prstGeom>
          <a:noFill/>
          <a:ln w="9525" cap="flat" cmpd="sng" algn="ctr">
            <a:solidFill>
              <a:srgbClr val="6E6E6E"/>
            </a:solidFill>
            <a:prstDash val="solid"/>
          </a:ln>
          <a:effectLst/>
        </p:spPr>
      </p:cxnSp>
      <p:sp>
        <p:nvSpPr>
          <p:cNvPr id="9" name="Titel 4">
            <a:extLst>
              <a:ext uri="{FF2B5EF4-FFF2-40B4-BE49-F238E27FC236}">
                <a16:creationId xmlns:a16="http://schemas.microsoft.com/office/drawing/2014/main" id="{93BC960C-CC06-466D-AC7C-9CEB87123D6A}"/>
              </a:ext>
            </a:extLst>
          </p:cNvPr>
          <p:cNvSpPr txBox="1">
            <a:spLocks/>
          </p:cNvSpPr>
          <p:nvPr/>
        </p:nvSpPr>
        <p:spPr>
          <a:xfrm>
            <a:off x="457200" y="786620"/>
            <a:ext cx="8183563" cy="6351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4E88C7"/>
              </a:solidFill>
              <a:effectLst/>
              <a:uLnTx/>
              <a:uFillTx/>
              <a:latin typeface="Calibri"/>
              <a:ea typeface="+mj-ea"/>
              <a:cs typeface="Calibri"/>
            </a:endParaRPr>
          </a:p>
        </p:txBody>
      </p:sp>
      <p:sp>
        <p:nvSpPr>
          <p:cNvPr id="10" name="Titolo 1">
            <a:extLst>
              <a:ext uri="{FF2B5EF4-FFF2-40B4-BE49-F238E27FC236}">
                <a16:creationId xmlns:a16="http://schemas.microsoft.com/office/drawing/2014/main" id="{1DF2CEDE-234B-4636-824F-2362814B602F}"/>
              </a:ext>
            </a:extLst>
          </p:cNvPr>
          <p:cNvSpPr txBox="1">
            <a:spLocks/>
          </p:cNvSpPr>
          <p:nvPr/>
        </p:nvSpPr>
        <p:spPr>
          <a:xfrm>
            <a:off x="195331" y="520616"/>
            <a:ext cx="6895582"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Validation Step 1 – </a:t>
            </a:r>
            <a:r>
              <a:rPr kumimoji="0" lang="it-IT" sz="3200" b="1" i="1" u="none" strike="noStrike" kern="1200" cap="none" spc="0" normalizeH="0" baseline="0" noProof="0" dirty="0" smtClean="0">
                <a:ln>
                  <a:noFill/>
                </a:ln>
                <a:solidFill>
                  <a:srgbClr val="4E88C7"/>
                </a:solidFill>
                <a:effectLst/>
                <a:uLnTx/>
                <a:uFillTx/>
                <a:latin typeface="Calibri"/>
                <a:ea typeface="+mj-ea"/>
                <a:cs typeface="Calibri"/>
              </a:rPr>
              <a:t>RWC </a:t>
            </a:r>
            <a:r>
              <a:rPr kumimoji="0" lang="it-IT" sz="3200" b="1" i="1" u="none" strike="noStrike" kern="1200" cap="none" spc="0" normalizeH="0" baseline="0" noProof="0" dirty="0">
                <a:ln>
                  <a:noFill/>
                </a:ln>
                <a:solidFill>
                  <a:srgbClr val="4E88C7"/>
                </a:solidFill>
                <a:effectLst/>
                <a:uLnTx/>
                <a:uFillTx/>
                <a:latin typeface="Calibri"/>
                <a:ea typeface="+mj-ea"/>
                <a:cs typeface="Calibri"/>
              </a:rPr>
              <a:t>Determination</a:t>
            </a:r>
          </a:p>
        </p:txBody>
      </p:sp>
      <p:sp>
        <p:nvSpPr>
          <p:cNvPr id="11" name="Rettangolo 10">
            <a:extLst>
              <a:ext uri="{FF2B5EF4-FFF2-40B4-BE49-F238E27FC236}">
                <a16:creationId xmlns:a16="http://schemas.microsoft.com/office/drawing/2014/main" id="{B15EF4F3-DB8D-4413-B084-B89E135C2C3D}"/>
              </a:ext>
            </a:extLst>
          </p:cNvPr>
          <p:cNvSpPr/>
          <p:nvPr/>
        </p:nvSpPr>
        <p:spPr>
          <a:xfrm>
            <a:off x="255716" y="1052243"/>
            <a:ext cx="2912079"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General Criteria Used</a:t>
            </a:r>
          </a:p>
        </p:txBody>
      </p:sp>
    </p:spTree>
    <p:extLst>
      <p:ext uri="{BB962C8B-B14F-4D97-AF65-F5344CB8AC3E}">
        <p14:creationId xmlns:p14="http://schemas.microsoft.com/office/powerpoint/2010/main" val="1022223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5</a:t>
            </a:fld>
            <a:endParaRPr lang="fr-FR"/>
          </a:p>
        </p:txBody>
      </p:sp>
      <p:sp>
        <p:nvSpPr>
          <p:cNvPr id="7" name="Rettangolo 6">
            <a:extLst>
              <a:ext uri="{FF2B5EF4-FFF2-40B4-BE49-F238E27FC236}">
                <a16:creationId xmlns:a16="http://schemas.microsoft.com/office/drawing/2014/main" id="{FF29504E-E05F-4EAA-99B2-DA51215A383F}"/>
              </a:ext>
            </a:extLst>
          </p:cNvPr>
          <p:cNvSpPr/>
          <p:nvPr/>
        </p:nvSpPr>
        <p:spPr>
          <a:xfrm>
            <a:off x="223672" y="986047"/>
            <a:ext cx="1255665"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RESULTS</a:t>
            </a:r>
          </a:p>
        </p:txBody>
      </p:sp>
      <p:sp>
        <p:nvSpPr>
          <p:cNvPr id="8" name="Titolo 1">
            <a:extLst>
              <a:ext uri="{FF2B5EF4-FFF2-40B4-BE49-F238E27FC236}">
                <a16:creationId xmlns:a16="http://schemas.microsoft.com/office/drawing/2014/main" id="{9DAE4C57-1582-4CA2-845C-B451583ED3AB}"/>
              </a:ext>
            </a:extLst>
          </p:cNvPr>
          <p:cNvSpPr txBox="1">
            <a:spLocks/>
          </p:cNvSpPr>
          <p:nvPr/>
        </p:nvSpPr>
        <p:spPr>
          <a:xfrm>
            <a:off x="173149" y="535609"/>
            <a:ext cx="6895582"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Validation Step 1 – </a:t>
            </a:r>
            <a:r>
              <a:rPr kumimoji="0" lang="it-IT" sz="3200" b="1" i="1" u="none" strike="noStrike" kern="1200" cap="none" spc="0" normalizeH="0" baseline="0" noProof="0" dirty="0" smtClean="0">
                <a:ln>
                  <a:noFill/>
                </a:ln>
                <a:solidFill>
                  <a:srgbClr val="4E88C7"/>
                </a:solidFill>
                <a:effectLst/>
                <a:uLnTx/>
                <a:uFillTx/>
                <a:latin typeface="Calibri"/>
                <a:ea typeface="+mj-ea"/>
                <a:cs typeface="Calibri"/>
              </a:rPr>
              <a:t>RWC </a:t>
            </a:r>
            <a:r>
              <a:rPr kumimoji="0" lang="it-IT" sz="3200" b="1" i="1" u="none" strike="noStrike" kern="1200" cap="none" spc="0" normalizeH="0" baseline="0" noProof="0" dirty="0">
                <a:ln>
                  <a:noFill/>
                </a:ln>
                <a:solidFill>
                  <a:srgbClr val="4E88C7"/>
                </a:solidFill>
                <a:effectLst/>
                <a:uLnTx/>
                <a:uFillTx/>
                <a:latin typeface="Calibri"/>
                <a:ea typeface="+mj-ea"/>
                <a:cs typeface="Calibri"/>
              </a:rPr>
              <a:t>Determination</a:t>
            </a:r>
          </a:p>
        </p:txBody>
      </p:sp>
      <p:pic>
        <p:nvPicPr>
          <p:cNvPr id="9" name="Immagine 8">
            <a:extLst>
              <a:ext uri="{FF2B5EF4-FFF2-40B4-BE49-F238E27FC236}">
                <a16:creationId xmlns:a16="http://schemas.microsoft.com/office/drawing/2014/main" id="{48FE7F8D-FC2D-42A0-B526-386BCAFDEC1A}"/>
              </a:ext>
            </a:extLst>
          </p:cNvPr>
          <p:cNvPicPr>
            <a:picLocks noChangeAspect="1"/>
          </p:cNvPicPr>
          <p:nvPr/>
        </p:nvPicPr>
        <p:blipFill>
          <a:blip r:embed="rId2"/>
          <a:stretch>
            <a:fillRect/>
          </a:stretch>
        </p:blipFill>
        <p:spPr>
          <a:xfrm>
            <a:off x="659347" y="1466868"/>
            <a:ext cx="5919448" cy="2357303"/>
          </a:xfrm>
          <a:prstGeom prst="rect">
            <a:avLst/>
          </a:prstGeom>
        </p:spPr>
      </p:pic>
      <p:pic>
        <p:nvPicPr>
          <p:cNvPr id="10" name="Immagine 9">
            <a:extLst>
              <a:ext uri="{FF2B5EF4-FFF2-40B4-BE49-F238E27FC236}">
                <a16:creationId xmlns:a16="http://schemas.microsoft.com/office/drawing/2014/main" id="{C2842532-2201-4C99-85D5-0314B51702BA}"/>
              </a:ext>
            </a:extLst>
          </p:cNvPr>
          <p:cNvPicPr>
            <a:picLocks noChangeAspect="1"/>
          </p:cNvPicPr>
          <p:nvPr/>
        </p:nvPicPr>
        <p:blipFill>
          <a:blip r:embed="rId3"/>
          <a:stretch>
            <a:fillRect/>
          </a:stretch>
        </p:blipFill>
        <p:spPr>
          <a:xfrm>
            <a:off x="659347" y="3954658"/>
            <a:ext cx="5206615" cy="2449696"/>
          </a:xfrm>
          <a:prstGeom prst="rect">
            <a:avLst/>
          </a:prstGeom>
        </p:spPr>
      </p:pic>
      <p:sp>
        <p:nvSpPr>
          <p:cNvPr id="11" name="CasellaDiTesto 10">
            <a:extLst>
              <a:ext uri="{FF2B5EF4-FFF2-40B4-BE49-F238E27FC236}">
                <a16:creationId xmlns:a16="http://schemas.microsoft.com/office/drawing/2014/main" id="{7FBF9CEE-2FEE-44BD-A3EA-F628C4B808C5}"/>
              </a:ext>
            </a:extLst>
          </p:cNvPr>
          <p:cNvSpPr txBox="1"/>
          <p:nvPr/>
        </p:nvSpPr>
        <p:spPr>
          <a:xfrm>
            <a:off x="6797615" y="2139351"/>
            <a:ext cx="1848241"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73182"/>
                </a:solidFill>
                <a:effectLst/>
                <a:uLnTx/>
                <a:uFillTx/>
              </a:rPr>
              <a:t>Low Performance </a:t>
            </a:r>
            <a:r>
              <a:rPr kumimoji="0" lang="it-IT" sz="1800" b="0" i="0" u="none" strike="noStrike" kern="0" cap="none" spc="0" normalizeH="0" baseline="0" noProof="0" dirty="0" err="1">
                <a:ln>
                  <a:noFill/>
                </a:ln>
                <a:solidFill>
                  <a:srgbClr val="073182"/>
                </a:solidFill>
                <a:effectLst/>
                <a:uLnTx/>
                <a:uFillTx/>
              </a:rPr>
              <a:t>Ownship</a:t>
            </a:r>
            <a:endParaRPr kumimoji="0" lang="it-IT" sz="1800" b="0" i="0" u="none" strike="noStrike" kern="0" cap="none" spc="0" normalizeH="0" baseline="0" noProof="0" dirty="0">
              <a:ln>
                <a:noFill/>
              </a:ln>
              <a:solidFill>
                <a:srgbClr val="073182"/>
              </a:solidFill>
              <a:effectLst/>
              <a:uLnTx/>
              <a:uFillTx/>
            </a:endParaRPr>
          </a:p>
        </p:txBody>
      </p:sp>
      <p:sp>
        <p:nvSpPr>
          <p:cNvPr id="12" name="CasellaDiTesto 11">
            <a:extLst>
              <a:ext uri="{FF2B5EF4-FFF2-40B4-BE49-F238E27FC236}">
                <a16:creationId xmlns:a16="http://schemas.microsoft.com/office/drawing/2014/main" id="{EC00A071-9AED-40EB-BE6E-7042DF78A350}"/>
              </a:ext>
            </a:extLst>
          </p:cNvPr>
          <p:cNvSpPr txBox="1"/>
          <p:nvPr/>
        </p:nvSpPr>
        <p:spPr>
          <a:xfrm>
            <a:off x="6728604" y="4894736"/>
            <a:ext cx="2018581"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73182"/>
                </a:solidFill>
                <a:effectLst/>
                <a:uLnTx/>
                <a:uFillTx/>
              </a:rPr>
              <a:t>High Performance </a:t>
            </a:r>
            <a:r>
              <a:rPr kumimoji="0" lang="it-IT" sz="1800" b="0" i="0" u="none" strike="noStrike" kern="0" cap="none" spc="0" normalizeH="0" baseline="0" noProof="0" dirty="0" err="1">
                <a:ln>
                  <a:noFill/>
                </a:ln>
                <a:solidFill>
                  <a:srgbClr val="073182"/>
                </a:solidFill>
                <a:effectLst/>
                <a:uLnTx/>
                <a:uFillTx/>
              </a:rPr>
              <a:t>Ownship</a:t>
            </a:r>
            <a:endParaRPr kumimoji="0" lang="it-IT" sz="1800" b="0" i="0" u="none" strike="noStrike" kern="0" cap="none" spc="0" normalizeH="0" baseline="0" noProof="0" dirty="0">
              <a:ln>
                <a:noFill/>
              </a:ln>
              <a:solidFill>
                <a:srgbClr val="073182"/>
              </a:solidFill>
              <a:effectLst/>
              <a:uLnTx/>
              <a:uFillTx/>
            </a:endParaRPr>
          </a:p>
        </p:txBody>
      </p:sp>
    </p:spTree>
    <p:extLst>
      <p:ext uri="{BB962C8B-B14F-4D97-AF65-F5344CB8AC3E}">
        <p14:creationId xmlns:p14="http://schemas.microsoft.com/office/powerpoint/2010/main" val="2249999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6</a:t>
            </a:fld>
            <a:endParaRPr lang="fr-FR"/>
          </a:p>
        </p:txBody>
      </p:sp>
      <p:sp>
        <p:nvSpPr>
          <p:cNvPr id="7" name="Rettangolo 6">
            <a:extLst>
              <a:ext uri="{FF2B5EF4-FFF2-40B4-BE49-F238E27FC236}">
                <a16:creationId xmlns:a16="http://schemas.microsoft.com/office/drawing/2014/main" id="{FF29504E-E05F-4EAA-99B2-DA51215A383F}"/>
              </a:ext>
            </a:extLst>
          </p:cNvPr>
          <p:cNvSpPr/>
          <p:nvPr/>
        </p:nvSpPr>
        <p:spPr>
          <a:xfrm>
            <a:off x="223672" y="986047"/>
            <a:ext cx="1255665"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RESULTS</a:t>
            </a:r>
          </a:p>
        </p:txBody>
      </p:sp>
      <p:sp>
        <p:nvSpPr>
          <p:cNvPr id="8" name="Titolo 1">
            <a:extLst>
              <a:ext uri="{FF2B5EF4-FFF2-40B4-BE49-F238E27FC236}">
                <a16:creationId xmlns:a16="http://schemas.microsoft.com/office/drawing/2014/main" id="{9DAE4C57-1582-4CA2-845C-B451583ED3AB}"/>
              </a:ext>
            </a:extLst>
          </p:cNvPr>
          <p:cNvSpPr txBox="1">
            <a:spLocks/>
          </p:cNvSpPr>
          <p:nvPr/>
        </p:nvSpPr>
        <p:spPr>
          <a:xfrm>
            <a:off x="173149" y="535609"/>
            <a:ext cx="6895582"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Validation Step 1 – </a:t>
            </a:r>
            <a:r>
              <a:rPr kumimoji="0" lang="it-IT" sz="3200" b="1" i="1" u="none" strike="noStrike" kern="1200" cap="none" spc="0" normalizeH="0" baseline="0" noProof="0" dirty="0" smtClean="0">
                <a:ln>
                  <a:noFill/>
                </a:ln>
                <a:solidFill>
                  <a:srgbClr val="4E88C7"/>
                </a:solidFill>
                <a:effectLst/>
                <a:uLnTx/>
                <a:uFillTx/>
                <a:latin typeface="Calibri"/>
                <a:ea typeface="+mj-ea"/>
                <a:cs typeface="Calibri"/>
              </a:rPr>
              <a:t>RWC </a:t>
            </a:r>
            <a:r>
              <a:rPr kumimoji="0" lang="it-IT" sz="3200" b="1" i="1" u="none" strike="noStrike" kern="1200" cap="none" spc="0" normalizeH="0" baseline="0" noProof="0" dirty="0">
                <a:ln>
                  <a:noFill/>
                </a:ln>
                <a:solidFill>
                  <a:srgbClr val="4E88C7"/>
                </a:solidFill>
                <a:effectLst/>
                <a:uLnTx/>
                <a:uFillTx/>
                <a:latin typeface="Calibri"/>
                <a:ea typeface="+mj-ea"/>
                <a:cs typeface="Calibri"/>
              </a:rPr>
              <a:t>Determination</a:t>
            </a:r>
          </a:p>
        </p:txBody>
      </p:sp>
      <p:sp>
        <p:nvSpPr>
          <p:cNvPr id="12" name="CasellaDiTesto 11">
            <a:extLst>
              <a:ext uri="{FF2B5EF4-FFF2-40B4-BE49-F238E27FC236}">
                <a16:creationId xmlns:a16="http://schemas.microsoft.com/office/drawing/2014/main" id="{EC00A071-9AED-40EB-BE6E-7042DF78A350}"/>
              </a:ext>
            </a:extLst>
          </p:cNvPr>
          <p:cNvSpPr txBox="1"/>
          <p:nvPr/>
        </p:nvSpPr>
        <p:spPr>
          <a:xfrm>
            <a:off x="8031718" y="4236848"/>
            <a:ext cx="3216385" cy="923330"/>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0" cap="none" spc="0" normalizeH="0" baseline="0" noProof="0" dirty="0" smtClean="0">
                <a:ln>
                  <a:noFill/>
                </a:ln>
                <a:solidFill>
                  <a:srgbClr val="073182"/>
                </a:solidFill>
                <a:effectLst/>
                <a:uLnTx/>
                <a:uFillTx/>
              </a:rPr>
              <a:t>Tcat: Caution Alert</a:t>
            </a:r>
          </a:p>
          <a:p>
            <a:pPr marL="285750" indent="-285750" defTabSz="457200">
              <a:buFont typeface="Arial" panose="020B0604020202020204" pitchFamily="34" charset="0"/>
              <a:buChar char="•"/>
              <a:defRPr/>
            </a:pPr>
            <a:r>
              <a:rPr lang="it-IT" kern="0" dirty="0">
                <a:solidFill>
                  <a:srgbClr val="073182"/>
                </a:solidFill>
              </a:rPr>
              <a:t>Twcla: </a:t>
            </a:r>
            <a:r>
              <a:rPr lang="it-IT" kern="0" dirty="0" smtClean="0">
                <a:solidFill>
                  <a:srgbClr val="073182"/>
                </a:solidFill>
              </a:rPr>
              <a:t>RWC Last Maneuver</a:t>
            </a:r>
          </a:p>
          <a:p>
            <a:pPr marL="285750" indent="-285750" defTabSz="457200">
              <a:buFont typeface="Arial" panose="020B0604020202020204" pitchFamily="34" charset="0"/>
              <a:buChar char="•"/>
              <a:defRPr/>
            </a:pPr>
            <a:r>
              <a:rPr lang="it-IT" kern="0" dirty="0" smtClean="0">
                <a:solidFill>
                  <a:srgbClr val="073182"/>
                </a:solidFill>
              </a:rPr>
              <a:t>Tra: Resolution Alert</a:t>
            </a:r>
            <a:endParaRPr lang="it-IT" kern="0" dirty="0">
              <a:solidFill>
                <a:srgbClr val="073182"/>
              </a:solidFill>
            </a:endParaRPr>
          </a:p>
        </p:txBody>
      </p:sp>
      <p:pic>
        <p:nvPicPr>
          <p:cNvPr id="14" name="Grafik 3643236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696" y="3507656"/>
            <a:ext cx="6819457" cy="1635361"/>
          </a:xfrm>
          <a:prstGeom prst="rect">
            <a:avLst/>
          </a:prstGeom>
          <a:noFill/>
          <a:ln>
            <a:noFill/>
          </a:ln>
        </p:spPr>
      </p:pic>
      <p:pic>
        <p:nvPicPr>
          <p:cNvPr id="15" name="Grafik 3643236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015" y="1885286"/>
            <a:ext cx="9822889" cy="1623618"/>
          </a:xfrm>
          <a:prstGeom prst="rect">
            <a:avLst/>
          </a:prstGeom>
          <a:noFill/>
          <a:ln>
            <a:noFill/>
          </a:ln>
        </p:spPr>
      </p:pic>
    </p:spTree>
    <p:extLst>
      <p:ext uri="{BB962C8B-B14F-4D97-AF65-F5344CB8AC3E}">
        <p14:creationId xmlns:p14="http://schemas.microsoft.com/office/powerpoint/2010/main" val="1873438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7</a:t>
            </a:fld>
            <a:endParaRPr lang="fr-FR"/>
          </a:p>
        </p:txBody>
      </p:sp>
      <p:sp>
        <p:nvSpPr>
          <p:cNvPr id="7" name="Inhaltsplatzhalter 1">
            <a:extLst>
              <a:ext uri="{FF2B5EF4-FFF2-40B4-BE49-F238E27FC236}">
                <a16:creationId xmlns:a16="http://schemas.microsoft.com/office/drawing/2014/main" id="{46C187D4-267E-441B-8780-8B081970A917}"/>
              </a:ext>
            </a:extLst>
          </p:cNvPr>
          <p:cNvSpPr txBox="1">
            <a:spLocks/>
          </p:cNvSpPr>
          <p:nvPr/>
        </p:nvSpPr>
        <p:spPr>
          <a:xfrm>
            <a:off x="173148" y="3272034"/>
            <a:ext cx="11015312" cy="2125348"/>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2000" b="0" i="0" u="none" strike="noStrike" kern="1200" cap="none" spc="0" normalizeH="0" baseline="0" dirty="0" smtClean="0">
                <a:ln>
                  <a:noFill/>
                </a:ln>
                <a:solidFill>
                  <a:srgbClr val="073182"/>
                </a:solidFill>
                <a:effectLst/>
                <a:uLnTx/>
                <a:uFillTx/>
                <a:latin typeface="Calibri"/>
                <a:ea typeface="+mn-ea"/>
                <a:cs typeface="Calibri"/>
              </a:rPr>
              <a:t>Open </a:t>
            </a:r>
            <a:r>
              <a:rPr kumimoji="0" lang="es-ES" sz="2000" b="0" i="0" u="none" strike="noStrike" kern="1200" cap="none" spc="0" normalizeH="0" baseline="0" dirty="0" err="1" smtClean="0">
                <a:ln>
                  <a:noFill/>
                </a:ln>
                <a:solidFill>
                  <a:srgbClr val="073182"/>
                </a:solidFill>
                <a:effectLst/>
                <a:uLnTx/>
                <a:uFillTx/>
                <a:latin typeface="Calibri"/>
                <a:ea typeface="+mn-ea"/>
                <a:cs typeface="Calibri"/>
              </a:rPr>
              <a:t>loop</a:t>
            </a:r>
            <a:r>
              <a:rPr kumimoji="0" lang="es-ES" sz="2000" b="0" i="0" u="none" strike="noStrike" kern="1200" cap="none" spc="0" normalizeH="0" baseline="0" dirty="0" smtClean="0">
                <a:ln>
                  <a:noFill/>
                </a:ln>
                <a:solidFill>
                  <a:srgbClr val="073182"/>
                </a:solidFill>
                <a:effectLst/>
                <a:uLnTx/>
                <a:uFillTx/>
                <a:latin typeface="Calibri"/>
                <a:ea typeface="+mn-ea"/>
                <a:cs typeface="Calibri"/>
              </a:rPr>
              <a:t> </a:t>
            </a:r>
            <a:r>
              <a:rPr kumimoji="0" lang="es-ES" sz="2000" b="0" i="0" u="none" strike="noStrike" kern="1200" cap="none" spc="0" normalizeH="0" baseline="0" dirty="0" err="1" smtClean="0">
                <a:ln>
                  <a:noFill/>
                </a:ln>
                <a:solidFill>
                  <a:srgbClr val="073182"/>
                </a:solidFill>
                <a:effectLst/>
                <a:uLnTx/>
                <a:uFillTx/>
                <a:latin typeface="Calibri"/>
                <a:ea typeface="+mn-ea"/>
                <a:cs typeface="Calibri"/>
              </a:rPr>
              <a:t>evaluation</a:t>
            </a:r>
            <a:r>
              <a:rPr kumimoji="0" lang="es-ES" sz="2000" b="0" i="0" u="none" strike="noStrike" kern="1200" cap="none" spc="0" normalizeH="0" baseline="0" dirty="0" smtClean="0">
                <a:ln>
                  <a:noFill/>
                </a:ln>
                <a:solidFill>
                  <a:srgbClr val="073182"/>
                </a:solidFill>
                <a:effectLst/>
                <a:uLnTx/>
                <a:uFillTx/>
                <a:latin typeface="Calibri"/>
                <a:ea typeface="+mn-ea"/>
                <a:cs typeface="Calibri"/>
              </a:rPr>
              <a:t> (no </a:t>
            </a:r>
            <a:r>
              <a:rPr kumimoji="0" lang="es-ES" sz="2000" b="0" i="0" u="none" strike="noStrike" kern="1200" cap="none" spc="0" normalizeH="0" baseline="0" dirty="0" err="1" smtClean="0">
                <a:ln>
                  <a:noFill/>
                </a:ln>
                <a:solidFill>
                  <a:srgbClr val="073182"/>
                </a:solidFill>
                <a:effectLst/>
                <a:uLnTx/>
                <a:uFillTx/>
                <a:latin typeface="Calibri"/>
                <a:ea typeface="+mn-ea"/>
                <a:cs typeface="Calibri"/>
              </a:rPr>
              <a:t>pilot</a:t>
            </a:r>
            <a:r>
              <a:rPr kumimoji="0" lang="es-ES" sz="2000" b="0" i="0" u="none" strike="noStrike" kern="1200" cap="none" spc="0" normalizeH="0" baseline="0" dirty="0" smtClean="0">
                <a:ln>
                  <a:noFill/>
                </a:ln>
                <a:solidFill>
                  <a:srgbClr val="073182"/>
                </a:solidFill>
                <a:effectLst/>
                <a:uLnTx/>
                <a:uFillTx/>
                <a:latin typeface="Calibri"/>
                <a:ea typeface="+mn-ea"/>
                <a:cs typeface="Calibri"/>
              </a:rPr>
              <a:t> response).</a:t>
            </a:r>
            <a:endParaRPr kumimoji="0" lang="en-GB" sz="2000" b="0" i="0" u="none" strike="noStrike" kern="1200" cap="none" spc="0" normalizeH="0" baseline="0" dirty="0" smtClean="0">
              <a:ln>
                <a:noFill/>
              </a:ln>
              <a:solidFill>
                <a:srgbClr val="073182"/>
              </a:solidFill>
              <a:effectLst/>
              <a:uLnTx/>
              <a:uFillTx/>
              <a:latin typeface="Calibri"/>
              <a:ea typeface="+mn-ea"/>
              <a:cs typeface="Calibri"/>
            </a:endParaRPr>
          </a:p>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dirty="0" smtClean="0">
                <a:ln>
                  <a:noFill/>
                </a:ln>
                <a:solidFill>
                  <a:srgbClr val="073182"/>
                </a:solidFill>
                <a:effectLst/>
                <a:uLnTx/>
                <a:uFillTx/>
                <a:latin typeface="Calibri"/>
                <a:ea typeface="+mn-ea"/>
                <a:cs typeface="Calibri"/>
              </a:rPr>
              <a:t>Encounters filtering in terms of altitude of the encounters and equipment of intruders (Non-cooperative, Cooperative, ACAS equipped).</a:t>
            </a:r>
          </a:p>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dirty="0" smtClean="0">
                <a:ln>
                  <a:noFill/>
                </a:ln>
                <a:solidFill>
                  <a:srgbClr val="073182"/>
                </a:solidFill>
                <a:effectLst/>
                <a:uLnTx/>
                <a:uFillTx/>
                <a:latin typeface="Calibri"/>
                <a:ea typeface="+mn-ea"/>
                <a:cs typeface="Calibri"/>
              </a:rPr>
              <a:t>Classification of the encounters in terms of type of caution alerts.</a:t>
            </a:r>
          </a:p>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dirty="0" smtClean="0">
                <a:ln>
                  <a:noFill/>
                </a:ln>
                <a:solidFill>
                  <a:srgbClr val="073182"/>
                </a:solidFill>
                <a:effectLst/>
                <a:uLnTx/>
                <a:uFillTx/>
                <a:latin typeface="Calibri"/>
                <a:ea typeface="+mn-ea"/>
                <a:cs typeface="Calibri"/>
              </a:rPr>
              <a:t>Identification of relevant parameters for the statistical analysis.</a:t>
            </a:r>
          </a:p>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dirty="0" smtClean="0">
                <a:ln>
                  <a:noFill/>
                </a:ln>
                <a:solidFill>
                  <a:srgbClr val="073182"/>
                </a:solidFill>
                <a:effectLst/>
                <a:uLnTx/>
                <a:uFillTx/>
                <a:latin typeface="Calibri"/>
                <a:ea typeface="+mn-ea"/>
                <a:cs typeface="Calibri"/>
              </a:rPr>
              <a:t>Measure Mean and STD deviation of the relevant parameters with reference to the type of alerts identified, by analysing the relative occurrences in the ECTL CAFE’ database of flight traces, in its revisions 6 and 7.</a:t>
            </a:r>
            <a:endParaRPr kumimoji="0" lang="en-GB" sz="2000" b="0" i="0" u="none" strike="noStrike" kern="1200" cap="none" spc="0" normalizeH="0" baseline="0" dirty="0">
              <a:ln>
                <a:noFill/>
              </a:ln>
              <a:solidFill>
                <a:srgbClr val="073182"/>
              </a:solidFill>
              <a:effectLst/>
              <a:uLnTx/>
              <a:uFillTx/>
              <a:latin typeface="Calibri"/>
              <a:ea typeface="+mn-ea"/>
              <a:cs typeface="Calibri"/>
            </a:endParaRPr>
          </a:p>
        </p:txBody>
      </p:sp>
      <p:sp>
        <p:nvSpPr>
          <p:cNvPr id="8" name="Rettangolo 7">
            <a:extLst>
              <a:ext uri="{FF2B5EF4-FFF2-40B4-BE49-F238E27FC236}">
                <a16:creationId xmlns:a16="http://schemas.microsoft.com/office/drawing/2014/main" id="{5573C1BD-963B-4D7A-B472-83C719E97417}"/>
              </a:ext>
            </a:extLst>
          </p:cNvPr>
          <p:cNvSpPr/>
          <p:nvPr/>
        </p:nvSpPr>
        <p:spPr>
          <a:xfrm>
            <a:off x="393292" y="1150541"/>
            <a:ext cx="1525097"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Objectives</a:t>
            </a:r>
          </a:p>
        </p:txBody>
      </p:sp>
      <p:sp>
        <p:nvSpPr>
          <p:cNvPr id="9" name="Titolo 1">
            <a:extLst>
              <a:ext uri="{FF2B5EF4-FFF2-40B4-BE49-F238E27FC236}">
                <a16:creationId xmlns:a16="http://schemas.microsoft.com/office/drawing/2014/main" id="{2FD78298-AA7E-4A58-9C59-6E647C57A478}"/>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10" name="Rettangolo 9">
            <a:extLst>
              <a:ext uri="{FF2B5EF4-FFF2-40B4-BE49-F238E27FC236}">
                <a16:creationId xmlns:a16="http://schemas.microsoft.com/office/drawing/2014/main" id="{ACDC52E8-9E5B-486F-B131-A1F30C902C47}"/>
              </a:ext>
            </a:extLst>
          </p:cNvPr>
          <p:cNvSpPr/>
          <p:nvPr/>
        </p:nvSpPr>
        <p:spPr>
          <a:xfrm>
            <a:off x="373628" y="2580480"/>
            <a:ext cx="1907382"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Methodology</a:t>
            </a:r>
          </a:p>
        </p:txBody>
      </p:sp>
      <p:sp>
        <p:nvSpPr>
          <p:cNvPr id="11" name="Inhaltsplatzhalter 1">
            <a:extLst>
              <a:ext uri="{FF2B5EF4-FFF2-40B4-BE49-F238E27FC236}">
                <a16:creationId xmlns:a16="http://schemas.microsoft.com/office/drawing/2014/main" id="{948AAEE9-CE41-4B67-B7B6-F280DD4E9F09}"/>
              </a:ext>
            </a:extLst>
          </p:cNvPr>
          <p:cNvSpPr txBox="1">
            <a:spLocks/>
          </p:cNvSpPr>
          <p:nvPr/>
        </p:nvSpPr>
        <p:spPr>
          <a:xfrm>
            <a:off x="212350" y="1721505"/>
            <a:ext cx="11090665" cy="76246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GB" sz="2000" b="0" i="0" u="none" strike="noStrike" kern="1200" cap="none" spc="0" normalizeH="0" baseline="0" dirty="0" smtClean="0">
                <a:ln>
                  <a:noFill/>
                </a:ln>
                <a:solidFill>
                  <a:srgbClr val="073182"/>
                </a:solidFill>
                <a:effectLst/>
                <a:uLnTx/>
                <a:uFillTx/>
                <a:latin typeface="Calibri"/>
                <a:ea typeface="+mn-ea"/>
                <a:cs typeface="Calibri"/>
              </a:rPr>
              <a:t>Statistical characterization of relevant RWC parameters through fast-time analysis of EUROCONTROL CAFE’ trajectories database Rev-6-7.</a:t>
            </a:r>
            <a:endParaRPr kumimoji="0" lang="en-GB" sz="2000" b="0" i="0" u="none" strike="noStrike" kern="1200" cap="none" spc="0" normalizeH="0" baseline="0" dirty="0">
              <a:ln>
                <a:noFill/>
              </a:ln>
              <a:solidFill>
                <a:srgbClr val="073182"/>
              </a:solidFill>
              <a:effectLst/>
              <a:uLnTx/>
              <a:uFillTx/>
              <a:latin typeface="Calibri"/>
              <a:ea typeface="+mn-ea"/>
              <a:cs typeface="Calibri"/>
            </a:endParaRPr>
          </a:p>
        </p:txBody>
      </p:sp>
    </p:spTree>
    <p:extLst>
      <p:ext uri="{BB962C8B-B14F-4D97-AF65-F5344CB8AC3E}">
        <p14:creationId xmlns:p14="http://schemas.microsoft.com/office/powerpoint/2010/main" val="271720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8</a:t>
            </a:fld>
            <a:endParaRPr lang="fr-FR"/>
          </a:p>
        </p:txBody>
      </p:sp>
      <p:sp>
        <p:nvSpPr>
          <p:cNvPr id="7" name="Inhaltsplatzhalter 1">
            <a:extLst>
              <a:ext uri="{FF2B5EF4-FFF2-40B4-BE49-F238E27FC236}">
                <a16:creationId xmlns:a16="http://schemas.microsoft.com/office/drawing/2014/main" id="{CB52CF7A-D1FF-418F-A0C6-32BF622BA671}"/>
              </a:ext>
            </a:extLst>
          </p:cNvPr>
          <p:cNvSpPr txBox="1">
            <a:spLocks/>
          </p:cNvSpPr>
          <p:nvPr/>
        </p:nvSpPr>
        <p:spPr>
          <a:xfrm>
            <a:off x="173148" y="1984715"/>
            <a:ext cx="5075400" cy="3354447"/>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GB" sz="2000" b="0" i="0" u="none" strike="noStrike" kern="1200" cap="none" spc="0" normalizeH="0" baseline="0" noProof="0" dirty="0">
                <a:ln>
                  <a:noFill/>
                </a:ln>
                <a:solidFill>
                  <a:srgbClr val="073182"/>
                </a:solidFill>
                <a:effectLst/>
                <a:uLnTx/>
                <a:uFillTx/>
                <a:latin typeface="Calibri"/>
                <a:ea typeface="+mn-ea"/>
                <a:cs typeface="Calibri"/>
              </a:rPr>
              <a:t>Bayesian Network modelling toolset for CA and RWC analysis</a:t>
            </a:r>
            <a:r>
              <a:rPr kumimoji="0" lang="en-US" sz="2000" b="0" i="0" u="none" strike="noStrike" kern="1200" cap="none" spc="0" normalizeH="0" baseline="0" noProof="0" dirty="0">
                <a:ln>
                  <a:noFill/>
                </a:ln>
                <a:solidFill>
                  <a:srgbClr val="073182"/>
                </a:solidFill>
                <a:effectLst/>
                <a:uLnTx/>
                <a:uFillTx/>
                <a:latin typeface="Calibri"/>
                <a:ea typeface="+mn-ea"/>
                <a:cs typeface="Calibri"/>
              </a:rPr>
              <a:t>:</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Over 12 million flight hours of European radar data were collected.</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Adjustments to Bayesian network order, bin sizes, and nodes (aircraft class, controlled status, proximity, vertical separation from ATC level).</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An aircraft model instead of airspace model, with aircraft performance classes. </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 wind model with wind speed and direction changing with altitude.</a:t>
            </a:r>
            <a:endParaRPr kumimoji="0" lang="en-US" sz="1700" b="0" i="0" u="none" strike="noStrike" kern="1200" cap="none" spc="0" normalizeH="0" baseline="0" noProof="0" dirty="0">
              <a:ln>
                <a:noFill/>
              </a:ln>
              <a:solidFill>
                <a:srgbClr val="073182"/>
              </a:solidFill>
              <a:effectLst/>
              <a:uLnTx/>
              <a:uFillTx/>
              <a:latin typeface="Calibri"/>
              <a:ea typeface="+mn-ea"/>
              <a:cs typeface="Calibri"/>
            </a:endParaRPr>
          </a:p>
        </p:txBody>
      </p:sp>
      <p:pic>
        <p:nvPicPr>
          <p:cNvPr id="8" name="Picture 1">
            <a:extLst>
              <a:ext uri="{FF2B5EF4-FFF2-40B4-BE49-F238E27FC236}">
                <a16:creationId xmlns:a16="http://schemas.microsoft.com/office/drawing/2014/main" id="{9FC02628-8EC4-42FE-9A01-153BDD9E4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102" y="1298068"/>
            <a:ext cx="5482359" cy="4775539"/>
          </a:xfrm>
          <a:prstGeom prst="rect">
            <a:avLst/>
          </a:prstGeom>
        </p:spPr>
      </p:pic>
      <p:sp>
        <p:nvSpPr>
          <p:cNvPr id="10" name="Rettangolo 9">
            <a:extLst>
              <a:ext uri="{FF2B5EF4-FFF2-40B4-BE49-F238E27FC236}">
                <a16:creationId xmlns:a16="http://schemas.microsoft.com/office/drawing/2014/main" id="{96D13417-889C-42ED-AAAC-395A5F559D12}"/>
              </a:ext>
            </a:extLst>
          </p:cNvPr>
          <p:cNvSpPr/>
          <p:nvPr/>
        </p:nvSpPr>
        <p:spPr>
          <a:xfrm>
            <a:off x="294031" y="1024746"/>
            <a:ext cx="2848729"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Encounter Modelling</a:t>
            </a:r>
          </a:p>
        </p:txBody>
      </p:sp>
      <p:sp>
        <p:nvSpPr>
          <p:cNvPr id="11" name="Titolo 1">
            <a:extLst>
              <a:ext uri="{FF2B5EF4-FFF2-40B4-BE49-F238E27FC236}">
                <a16:creationId xmlns:a16="http://schemas.microsoft.com/office/drawing/2014/main" id="{FC958C0B-2665-4564-9278-94DD17FE7439}"/>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12" name="Inhaltsplatzhalter 1">
            <a:extLst>
              <a:ext uri="{FF2B5EF4-FFF2-40B4-BE49-F238E27FC236}">
                <a16:creationId xmlns:a16="http://schemas.microsoft.com/office/drawing/2014/main" id="{CB52CF7A-D1FF-418F-A0C6-32BF622BA671}"/>
              </a:ext>
            </a:extLst>
          </p:cNvPr>
          <p:cNvSpPr txBox="1">
            <a:spLocks/>
          </p:cNvSpPr>
          <p:nvPr/>
        </p:nvSpPr>
        <p:spPr>
          <a:xfrm>
            <a:off x="7327122" y="6073607"/>
            <a:ext cx="2240317" cy="537805"/>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GB" sz="2000" b="0" i="0" u="none" strike="noStrike" kern="1200" cap="none" spc="0" normalizeH="0" baseline="0" noProof="0" dirty="0" smtClean="0">
                <a:ln>
                  <a:noFill/>
                </a:ln>
                <a:solidFill>
                  <a:srgbClr val="073182"/>
                </a:solidFill>
                <a:effectLst/>
                <a:uLnTx/>
                <a:uFillTx/>
                <a:latin typeface="Calibri"/>
                <a:ea typeface="+mn-ea"/>
                <a:cs typeface="Calibri"/>
              </a:rPr>
              <a:t>Initial Network</a:t>
            </a:r>
            <a:endParaRPr kumimoji="0" lang="en-US" sz="2000" b="0" i="0" u="none" strike="noStrike" kern="1200" cap="none" spc="0" normalizeH="0" baseline="0" noProof="0" dirty="0">
              <a:ln>
                <a:noFill/>
              </a:ln>
              <a:solidFill>
                <a:srgbClr val="073182"/>
              </a:solidFill>
              <a:effectLst/>
              <a:uLnTx/>
              <a:uFillTx/>
              <a:latin typeface="Calibri"/>
              <a:ea typeface="+mn-ea"/>
              <a:cs typeface="Calibri"/>
            </a:endParaRPr>
          </a:p>
        </p:txBody>
      </p:sp>
    </p:spTree>
    <p:extLst>
      <p:ext uri="{BB962C8B-B14F-4D97-AF65-F5344CB8AC3E}">
        <p14:creationId xmlns:p14="http://schemas.microsoft.com/office/powerpoint/2010/main" val="295219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9</a:t>
            </a:fld>
            <a:endParaRPr lang="fr-FR"/>
          </a:p>
        </p:txBody>
      </p:sp>
      <p:sp>
        <p:nvSpPr>
          <p:cNvPr id="7" name="Inhaltsplatzhalter 1">
            <a:extLst>
              <a:ext uri="{FF2B5EF4-FFF2-40B4-BE49-F238E27FC236}">
                <a16:creationId xmlns:a16="http://schemas.microsoft.com/office/drawing/2014/main" id="{CB52CF7A-D1FF-418F-A0C6-32BF622BA671}"/>
              </a:ext>
            </a:extLst>
          </p:cNvPr>
          <p:cNvSpPr txBox="1">
            <a:spLocks/>
          </p:cNvSpPr>
          <p:nvPr/>
        </p:nvSpPr>
        <p:spPr>
          <a:xfrm>
            <a:off x="173148" y="1994547"/>
            <a:ext cx="5075400" cy="3354447"/>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GB" sz="2000" b="0" i="0" u="none" strike="noStrike" kern="1200" cap="none" spc="0" normalizeH="0" baseline="0" noProof="0" dirty="0">
                <a:ln>
                  <a:noFill/>
                </a:ln>
                <a:solidFill>
                  <a:srgbClr val="073182"/>
                </a:solidFill>
                <a:effectLst/>
                <a:uLnTx/>
                <a:uFillTx/>
                <a:latin typeface="Calibri"/>
                <a:ea typeface="+mn-ea"/>
                <a:cs typeface="Calibri"/>
              </a:rPr>
              <a:t>Bayesian Network modelling toolset for CA and RWC analysis</a:t>
            </a:r>
            <a:r>
              <a:rPr kumimoji="0" lang="en-US" sz="2000" b="0" i="0" u="none" strike="noStrike" kern="1200" cap="none" spc="0" normalizeH="0" baseline="0" noProof="0" dirty="0">
                <a:ln>
                  <a:noFill/>
                </a:ln>
                <a:solidFill>
                  <a:srgbClr val="073182"/>
                </a:solidFill>
                <a:effectLst/>
                <a:uLnTx/>
                <a:uFillTx/>
                <a:latin typeface="Calibri"/>
                <a:ea typeface="+mn-ea"/>
                <a:cs typeface="Calibri"/>
              </a:rPr>
              <a:t>:</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Over 12 million flight hours of European radar data were collected.</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Adjustments to Bayesian network order, bin sizes, and nodes (aircraft class, controlled status, proximity, vertical separation from ATC level).</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An aircraft model instead of airspace model, with aircraft performance classes. </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 wind model with wind speed and direction changing with altitude.</a:t>
            </a:r>
            <a:endParaRPr kumimoji="0" lang="en-US" sz="1700" b="0" i="0" u="none" strike="noStrike" kern="1200" cap="none" spc="0" normalizeH="0" baseline="0" noProof="0" dirty="0">
              <a:ln>
                <a:noFill/>
              </a:ln>
              <a:solidFill>
                <a:srgbClr val="073182"/>
              </a:solidFill>
              <a:effectLst/>
              <a:uLnTx/>
              <a:uFillTx/>
              <a:latin typeface="Calibri"/>
              <a:ea typeface="+mn-ea"/>
              <a:cs typeface="Calibri"/>
            </a:endParaRPr>
          </a:p>
        </p:txBody>
      </p:sp>
      <p:sp>
        <p:nvSpPr>
          <p:cNvPr id="10" name="Rettangolo 9">
            <a:extLst>
              <a:ext uri="{FF2B5EF4-FFF2-40B4-BE49-F238E27FC236}">
                <a16:creationId xmlns:a16="http://schemas.microsoft.com/office/drawing/2014/main" id="{96D13417-889C-42ED-AAAC-395A5F559D12}"/>
              </a:ext>
            </a:extLst>
          </p:cNvPr>
          <p:cNvSpPr/>
          <p:nvPr/>
        </p:nvSpPr>
        <p:spPr>
          <a:xfrm>
            <a:off x="294031" y="1024746"/>
            <a:ext cx="2848729"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Encounter Modelling</a:t>
            </a:r>
          </a:p>
        </p:txBody>
      </p:sp>
      <p:sp>
        <p:nvSpPr>
          <p:cNvPr id="11" name="Titolo 1">
            <a:extLst>
              <a:ext uri="{FF2B5EF4-FFF2-40B4-BE49-F238E27FC236}">
                <a16:creationId xmlns:a16="http://schemas.microsoft.com/office/drawing/2014/main" id="{FC958C0B-2665-4564-9278-94DD17FE7439}"/>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856" y="2713703"/>
            <a:ext cx="4437463" cy="2434766"/>
          </a:xfrm>
          <a:prstGeom prst="rect">
            <a:avLst/>
          </a:prstGeom>
        </p:spPr>
      </p:pic>
      <p:sp>
        <p:nvSpPr>
          <p:cNvPr id="12" name="Inhaltsplatzhalter 1">
            <a:extLst>
              <a:ext uri="{FF2B5EF4-FFF2-40B4-BE49-F238E27FC236}">
                <a16:creationId xmlns:a16="http://schemas.microsoft.com/office/drawing/2014/main" id="{CB52CF7A-D1FF-418F-A0C6-32BF622BA671}"/>
              </a:ext>
            </a:extLst>
          </p:cNvPr>
          <p:cNvSpPr txBox="1">
            <a:spLocks/>
          </p:cNvSpPr>
          <p:nvPr/>
        </p:nvSpPr>
        <p:spPr>
          <a:xfrm>
            <a:off x="7364631" y="5266899"/>
            <a:ext cx="2455975" cy="537805"/>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GB" sz="2000" b="0" i="0" u="none" strike="noStrike" kern="1200" cap="none" spc="0" normalizeH="0" baseline="0" noProof="0" dirty="0" smtClean="0">
                <a:ln>
                  <a:noFill/>
                </a:ln>
                <a:solidFill>
                  <a:srgbClr val="073182"/>
                </a:solidFill>
                <a:effectLst/>
                <a:uLnTx/>
                <a:uFillTx/>
                <a:latin typeface="Calibri"/>
                <a:ea typeface="+mn-ea"/>
                <a:cs typeface="Calibri"/>
              </a:rPr>
              <a:t>Transition Network</a:t>
            </a:r>
            <a:endParaRPr kumimoji="0" lang="en-US" sz="2000" b="0" i="0" u="none" strike="noStrike" kern="1200" cap="none" spc="0" normalizeH="0" baseline="0" noProof="0" dirty="0">
              <a:ln>
                <a:noFill/>
              </a:ln>
              <a:solidFill>
                <a:srgbClr val="073182"/>
              </a:solidFill>
              <a:effectLst/>
              <a:uLnTx/>
              <a:uFillTx/>
              <a:latin typeface="Calibri"/>
              <a:ea typeface="+mn-ea"/>
              <a:cs typeface="Calibri"/>
            </a:endParaRPr>
          </a:p>
        </p:txBody>
      </p:sp>
    </p:spTree>
    <p:extLst>
      <p:ext uri="{BB962C8B-B14F-4D97-AF65-F5344CB8AC3E}">
        <p14:creationId xmlns:p14="http://schemas.microsoft.com/office/powerpoint/2010/main" val="1282181654"/>
      </p:ext>
    </p:extLst>
  </p:cSld>
  <p:clrMapOvr>
    <a:masterClrMapping/>
  </p:clrMapOvr>
</p:sld>
</file>

<file path=ppt/theme/theme1.xml><?xml version="1.0" encoding="utf-8"?>
<a:theme xmlns:a="http://schemas.openxmlformats.org/drawingml/2006/main" name="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4532168E-F0B2-4114-8433-A619FB2AEB38}"/>
    </a:ext>
  </a:extLst>
</a:theme>
</file>

<file path=ppt/theme/theme2.xml><?xml version="1.0" encoding="utf-8"?>
<a:theme xmlns:a="http://schemas.openxmlformats.org/drawingml/2006/main" name="1_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F6F9CF59-F8C0-4C7A-B697-3440005FF4CE}"/>
    </a:ext>
  </a:extLst>
</a:theme>
</file>

<file path=ppt/theme/theme3.xml><?xml version="1.0" encoding="utf-8"?>
<a:theme xmlns:a="http://schemas.openxmlformats.org/drawingml/2006/main" name="Thème Offic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CFF57D99-B84F-4C83-A907-1D9D34FD7C03}"/>
    </a:ext>
  </a:extLst>
</a:theme>
</file>

<file path=ppt/theme/theme4.xml><?xml version="1.0" encoding="utf-8"?>
<a:theme xmlns:a="http://schemas.openxmlformats.org/drawingml/2006/main" name="2_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36C732FE-0075-4324-BA2D-E688E8BA72B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B8DC651193C44AA1BF6CC75EB1DE9E" ma:contentTypeVersion="2" ma:contentTypeDescription="Create a new document." ma:contentTypeScope="" ma:versionID="09d03fa5f9b54e279bcac0086868d99e">
  <xsd:schema xmlns:xsd="http://www.w3.org/2001/XMLSchema" xmlns:xs="http://www.w3.org/2001/XMLSchema" xmlns:p="http://schemas.microsoft.com/office/2006/metadata/properties" xmlns:ns2="babb715b-36c5-4d4e-b933-6490b7843049" targetNamespace="http://schemas.microsoft.com/office/2006/metadata/properties" ma:root="true" ma:fieldsID="b0a6f1675087e9e594518c8947d339b1" ns2:_="">
    <xsd:import namespace="babb715b-36c5-4d4e-b933-6490b784304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bb715b-36c5-4d4e-b933-6490b78430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8B06ED-C19E-4213-A3D5-B9A69C274586}">
  <ds:schemaRefs>
    <ds:schemaRef ds:uri="http://schemas.microsoft.com/sharepoint/v3/contenttype/forms"/>
  </ds:schemaRefs>
</ds:datastoreItem>
</file>

<file path=customXml/itemProps2.xml><?xml version="1.0" encoding="utf-8"?>
<ds:datastoreItem xmlns:ds="http://schemas.openxmlformats.org/officeDocument/2006/customXml" ds:itemID="{D0E0D92B-22A2-4F11-8E50-4227E106CE41}">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babb715b-36c5-4d4e-b933-6490b7843049"/>
    <ds:schemaRef ds:uri="http://www.w3.org/XML/1998/namespace"/>
  </ds:schemaRefs>
</ds:datastoreItem>
</file>

<file path=customXml/itemProps3.xml><?xml version="1.0" encoding="utf-8"?>
<ds:datastoreItem xmlns:ds="http://schemas.openxmlformats.org/officeDocument/2006/customXml" ds:itemID="{A515995B-927B-4072-B183-0B525826F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bb715b-36c5-4d4e-b933-6490b7843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SESAR3JU PPT template ENG</Template>
  <TotalTime>500</TotalTime>
  <Words>2097</Words>
  <Application>Microsoft Office PowerPoint</Application>
  <PresentationFormat>Widescreen</PresentationFormat>
  <Paragraphs>517</Paragraphs>
  <Slides>32</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Calibri</vt:lpstr>
      <vt:lpstr>Calibri Light</vt:lpstr>
      <vt:lpstr>Symbol</vt:lpstr>
      <vt:lpstr>Times New Roman</vt:lpstr>
      <vt:lpstr>Wingdings</vt:lpstr>
      <vt:lpstr>Conception personnalisée</vt:lpstr>
      <vt:lpstr>1_Conception personnalisée</vt:lpstr>
      <vt:lpstr>Thème Office</vt:lpstr>
      <vt:lpstr>2_Conception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Stewart</dc:creator>
  <cp:lastModifiedBy>enric@ac.upc.edu</cp:lastModifiedBy>
  <cp:revision>54</cp:revision>
  <dcterms:created xsi:type="dcterms:W3CDTF">2022-03-03T09:26:21Z</dcterms:created>
  <dcterms:modified xsi:type="dcterms:W3CDTF">2022-07-01T07:58:03Z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0x0101005BB8DC651193C44AA1BF6CC75EB1DE9E</vt:lpwstr>
  </property>
</Properties>
</file>