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  <p:sldMasterId id="2147483650" r:id="rId5"/>
    <p:sldMasterId id="214748366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ipolXRFujJhYsFqfAC8sXyrItI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8" Type="http://schemas.openxmlformats.org/officeDocument/2006/relationships/slide" Target="slides/slide1.xml"/><Relationship Id="rId18" Type="http://schemas.openxmlformats.org/officeDocument/2006/relationships/customXml" Target="../customXml/item3.xml"/><Relationship Id="rId3" Type="http://schemas.openxmlformats.org/officeDocument/2006/relationships/presProps" Target="presProps.xml"/><Relationship Id="rId12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17" Type="http://schemas.openxmlformats.org/officeDocument/2006/relationships/customXml" Target="../customXml/item2.xml"/><Relationship Id="rId2" Type="http://schemas.openxmlformats.org/officeDocument/2006/relationships/viewProps" Target="viewProps.xml"/><Relationship Id="rId16" Type="http://schemas.openxmlformats.org/officeDocument/2006/relationships/customXml" Target="../customXml/item1.xml"/><Relationship Id="rId11" Type="http://schemas.openxmlformats.org/officeDocument/2006/relationships/slide" Target="slides/slide4.xml"/><Relationship Id="rId1" Type="http://schemas.openxmlformats.org/officeDocument/2006/relationships/theme" Target="theme/theme2.xml"/><Relationship Id="rId6" Type="http://schemas.openxmlformats.org/officeDocument/2006/relationships/slideMaster" Target="slideMasters/slideMaster3.xml"/><Relationship Id="rId15" Type="http://customschemas.google.com/relationships/presentationmetadata" Target="metadata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3a0c5a8cb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g13a0c5a8cb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3a0c5a8cb0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13a0c5a8cb0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3a0c5a8cb0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13a0c5a8cb0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position personnalisée">
  <p:cSld name="Disposition personnalisée">
    <p:bg>
      <p:bgPr>
        <a:solidFill>
          <a:schemeClr val="accent6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8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554736" y="541032"/>
            <a:ext cx="7033368" cy="409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 rot="5400000">
            <a:off x="4052444" y="-129141"/>
            <a:ext cx="4035679" cy="8037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position personnalisée">
  <p:cSld name="Disposition personnalisé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/>
          <p:nvPr>
            <p:ph type="title"/>
          </p:nvPr>
        </p:nvSpPr>
        <p:spPr>
          <a:xfrm>
            <a:off x="554736" y="541032"/>
            <a:ext cx="7033368" cy="409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" type="body"/>
          </p:nvPr>
        </p:nvSpPr>
        <p:spPr>
          <a:xfrm>
            <a:off x="2051303" y="1872000"/>
            <a:ext cx="8037961" cy="4035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26" name="Google Shape;2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75784" y="285496"/>
            <a:ext cx="1971271" cy="731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33" name="Google Shape;33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75784" y="285496"/>
            <a:ext cx="1971271" cy="731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CA2"/>
              </a:buClr>
              <a:buSzPts val="2400"/>
              <a:buNone/>
              <a:defRPr sz="2400">
                <a:solidFill>
                  <a:srgbClr val="888CA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2000"/>
              <a:buNone/>
              <a:defRPr sz="2000">
                <a:solidFill>
                  <a:srgbClr val="888CA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1800"/>
              <a:buNone/>
              <a:defRPr sz="1800">
                <a:solidFill>
                  <a:srgbClr val="888CA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1600"/>
              <a:buNone/>
              <a:defRPr sz="1600">
                <a:solidFill>
                  <a:srgbClr val="888CA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1600"/>
              <a:buNone/>
              <a:defRPr sz="1600">
                <a:solidFill>
                  <a:srgbClr val="888CA2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1600"/>
              <a:buNone/>
              <a:defRPr sz="1600">
                <a:solidFill>
                  <a:srgbClr val="888CA2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1600"/>
              <a:buNone/>
              <a:defRPr sz="1600">
                <a:solidFill>
                  <a:srgbClr val="888CA2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1600"/>
              <a:buNone/>
              <a:defRPr sz="1600">
                <a:solidFill>
                  <a:srgbClr val="888CA2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CA2"/>
              </a:buClr>
              <a:buSzPts val="1600"/>
              <a:buNone/>
              <a:defRPr sz="1600">
                <a:solidFill>
                  <a:srgbClr val="888CA2"/>
                </a:solidFill>
              </a:defRPr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554736" y="541032"/>
            <a:ext cx="7033368" cy="409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554736" y="541032"/>
            <a:ext cx="7033368" cy="409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4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268" y="1"/>
            <a:ext cx="12169463" cy="68579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" y="5544000"/>
            <a:ext cx="12191999" cy="115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7"/>
          <p:cNvSpPr txBox="1"/>
          <p:nvPr>
            <p:ph type="title"/>
          </p:nvPr>
        </p:nvSpPr>
        <p:spPr>
          <a:xfrm>
            <a:off x="554736" y="541032"/>
            <a:ext cx="7033368" cy="4092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Calibri"/>
              <a:buNone/>
              <a:defRPr b="0" i="0" sz="35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2051303" y="1872000"/>
            <a:ext cx="8037961" cy="4035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7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7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19" name="Google Shape;1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89264" y="237927"/>
            <a:ext cx="1548000" cy="71239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268" y="0"/>
            <a:ext cx="12169464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4787" y="1682781"/>
            <a:ext cx="6362896" cy="2080667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22536" y="4503888"/>
            <a:ext cx="1216946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0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Giuseppe Frau (Deep Blue) </a:t>
            </a:r>
            <a:endParaRPr b="0" i="0" sz="2000" u="none" cap="none" strike="noStrik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0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01 July 2022</a:t>
            </a:r>
            <a:endParaRPr b="0" i="0" sz="2000" u="none" cap="none" strike="noStrik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1268" y="3872058"/>
            <a:ext cx="1216946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2800" u="none" cap="none" strike="noStrike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Human Factor Assessment</a:t>
            </a:r>
            <a:endParaRPr b="0" i="0" sz="2800" u="none" cap="none" strike="noStrik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3a0c5a8cb0_0_0"/>
          <p:cNvSpPr txBox="1"/>
          <p:nvPr>
            <p:ph idx="10" type="dt"/>
          </p:nvPr>
        </p:nvSpPr>
        <p:spPr>
          <a:xfrm>
            <a:off x="2297483" y="6419088"/>
            <a:ext cx="2743200" cy="2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30-06-22</a:t>
            </a:r>
            <a:endParaRPr/>
          </a:p>
        </p:txBody>
      </p:sp>
      <p:sp>
        <p:nvSpPr>
          <p:cNvPr id="106" name="Google Shape;106;g13a0c5a8cb0_0_0"/>
          <p:cNvSpPr txBox="1"/>
          <p:nvPr>
            <p:ph idx="11" type="ftr"/>
          </p:nvPr>
        </p:nvSpPr>
        <p:spPr>
          <a:xfrm>
            <a:off x="554736" y="6419665"/>
            <a:ext cx="17421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>
                <a:solidFill>
                  <a:srgbClr val="FFC000"/>
                </a:solidFill>
              </a:rPr>
              <a:t>UR</a:t>
            </a:r>
            <a:r>
              <a:rPr b="1" lang="it-IT">
                <a:solidFill>
                  <a:srgbClr val="92D050"/>
                </a:solidFill>
              </a:rPr>
              <a:t>ClearED</a:t>
            </a:r>
            <a:r>
              <a:rPr b="1" lang="it-IT"/>
              <a:t> PRESENTATION</a:t>
            </a:r>
            <a:endParaRPr/>
          </a:p>
        </p:txBody>
      </p:sp>
      <p:sp>
        <p:nvSpPr>
          <p:cNvPr id="107" name="Google Shape;107;g13a0c5a8cb0_0_0"/>
          <p:cNvSpPr txBox="1"/>
          <p:nvPr>
            <p:ph idx="12" type="sldNum"/>
          </p:nvPr>
        </p:nvSpPr>
        <p:spPr>
          <a:xfrm>
            <a:off x="8894064" y="6389752"/>
            <a:ext cx="27432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08" name="Google Shape;108;g13a0c5a8cb0_0_0"/>
          <p:cNvSpPr txBox="1"/>
          <p:nvPr/>
        </p:nvSpPr>
        <p:spPr>
          <a:xfrm>
            <a:off x="325100" y="871418"/>
            <a:ext cx="8568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1" lang="it-IT" sz="2800" u="none" cap="none" strike="noStrike">
                <a:solidFill>
                  <a:srgbClr val="4E88C7"/>
                </a:solidFill>
                <a:latin typeface="Calibri"/>
                <a:ea typeface="Calibri"/>
                <a:cs typeface="Calibri"/>
                <a:sym typeface="Calibri"/>
              </a:rPr>
              <a:t>Human Performance </a:t>
            </a:r>
            <a:r>
              <a:rPr b="1" i="1" lang="it-IT" sz="2800">
                <a:solidFill>
                  <a:srgbClr val="4E88C7"/>
                </a:solidFill>
                <a:latin typeface="Calibri"/>
                <a:ea typeface="Calibri"/>
                <a:cs typeface="Calibri"/>
                <a:sym typeface="Calibri"/>
              </a:rPr>
              <a:t>Validation Objectives</a:t>
            </a:r>
            <a:endParaRPr b="1" i="1" sz="2800" u="none" cap="none" strike="noStrike">
              <a:solidFill>
                <a:srgbClr val="4E88C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13a0c5a8cb0_0_0"/>
          <p:cNvSpPr txBox="1"/>
          <p:nvPr/>
        </p:nvSpPr>
        <p:spPr>
          <a:xfrm>
            <a:off x="435425" y="1687384"/>
            <a:ext cx="10856700" cy="35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●"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Impact of contingency situation on safety</a:t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●"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Roles, responsibilities, operating methods and human tasks</a:t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●"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Technical support systems and Human-Machine Interface</a:t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●"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Team structure and Communication</a:t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●"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Remote Pilot and Controller Acceptability</a:t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●"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Remote Pilot and Controller Competence</a:t>
            </a:r>
            <a:endParaRPr b="1"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30-06-22</a:t>
            </a:r>
            <a:endParaRPr/>
          </a:p>
        </p:txBody>
      </p:sp>
      <p:sp>
        <p:nvSpPr>
          <p:cNvPr id="115" name="Google Shape;115;p2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>
                <a:solidFill>
                  <a:srgbClr val="FFC000"/>
                </a:solidFill>
              </a:rPr>
              <a:t>UR</a:t>
            </a:r>
            <a:r>
              <a:rPr b="1" lang="it-IT">
                <a:solidFill>
                  <a:srgbClr val="92D050"/>
                </a:solidFill>
              </a:rPr>
              <a:t>ClearED</a:t>
            </a:r>
            <a:r>
              <a:rPr b="1" lang="it-IT"/>
              <a:t> PRESENTATION</a:t>
            </a:r>
            <a:endParaRPr/>
          </a:p>
        </p:txBody>
      </p:sp>
      <p:sp>
        <p:nvSpPr>
          <p:cNvPr id="116" name="Google Shape;116;p2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17" name="Google Shape;117;p2"/>
          <p:cNvSpPr txBox="1"/>
          <p:nvPr/>
        </p:nvSpPr>
        <p:spPr>
          <a:xfrm>
            <a:off x="325100" y="871418"/>
            <a:ext cx="8568963" cy="523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1" lang="it-IT" sz="2800" u="none" cap="none" strike="noStrike">
                <a:solidFill>
                  <a:srgbClr val="4E88C7"/>
                </a:solidFill>
                <a:latin typeface="Calibri"/>
                <a:ea typeface="Calibri"/>
                <a:cs typeface="Calibri"/>
                <a:sym typeface="Calibri"/>
              </a:rPr>
              <a:t>Human Performance Assessment </a:t>
            </a:r>
            <a:r>
              <a:rPr b="1" i="1" lang="it-IT" sz="2800">
                <a:solidFill>
                  <a:srgbClr val="4E88C7"/>
                </a:solidFill>
                <a:latin typeface="Calibri"/>
                <a:ea typeface="Calibri"/>
                <a:cs typeface="Calibri"/>
                <a:sym typeface="Calibri"/>
              </a:rPr>
              <a:t>- RTS Challenges</a:t>
            </a:r>
            <a:endParaRPr b="1" i="1" sz="2800" u="none" cap="none" strike="noStrike">
              <a:solidFill>
                <a:srgbClr val="4E88C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435425" y="1687384"/>
            <a:ext cx="108567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2 Parallel RTSs </a:t>
            </a:r>
            <a:endParaRPr b="1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Same RWC instrument but different setups / environment 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Different teams observing the RTS</a:t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-"/>
            </a:pP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Different cultures/experience of the involved RPAS pilots</a:t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Potentially high number of variables</a:t>
            </a:r>
            <a:endParaRPr b="1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Target airspace classes (D to G)</a:t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-"/>
            </a:pP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RPAS performance, Traffic Load, Traffic Type, </a:t>
            </a: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Timing, Airspace Transitions, </a:t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Controlled Variables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-"/>
            </a:pP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Need to introduce “noise”/non-nominal situations to test the instrument</a:t>
            </a:r>
            <a:endParaRPr sz="1800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a0c5a8cb0_0_26"/>
          <p:cNvSpPr txBox="1"/>
          <p:nvPr>
            <p:ph idx="10" type="dt"/>
          </p:nvPr>
        </p:nvSpPr>
        <p:spPr>
          <a:xfrm>
            <a:off x="2297483" y="6419088"/>
            <a:ext cx="2743200" cy="2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30-06-22</a:t>
            </a:r>
            <a:endParaRPr/>
          </a:p>
        </p:txBody>
      </p:sp>
      <p:sp>
        <p:nvSpPr>
          <p:cNvPr id="124" name="Google Shape;124;g13a0c5a8cb0_0_26"/>
          <p:cNvSpPr txBox="1"/>
          <p:nvPr>
            <p:ph idx="11" type="ftr"/>
          </p:nvPr>
        </p:nvSpPr>
        <p:spPr>
          <a:xfrm>
            <a:off x="554736" y="6419665"/>
            <a:ext cx="17421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>
                <a:solidFill>
                  <a:srgbClr val="FFC000"/>
                </a:solidFill>
              </a:rPr>
              <a:t>UR</a:t>
            </a:r>
            <a:r>
              <a:rPr b="1" lang="it-IT">
                <a:solidFill>
                  <a:srgbClr val="92D050"/>
                </a:solidFill>
              </a:rPr>
              <a:t>ClearED</a:t>
            </a:r>
            <a:r>
              <a:rPr b="1" lang="it-IT"/>
              <a:t> PRESENTATION</a:t>
            </a:r>
            <a:endParaRPr/>
          </a:p>
        </p:txBody>
      </p:sp>
      <p:sp>
        <p:nvSpPr>
          <p:cNvPr id="125" name="Google Shape;125;g13a0c5a8cb0_0_26"/>
          <p:cNvSpPr txBox="1"/>
          <p:nvPr>
            <p:ph idx="12" type="sldNum"/>
          </p:nvPr>
        </p:nvSpPr>
        <p:spPr>
          <a:xfrm>
            <a:off x="8894064" y="6389752"/>
            <a:ext cx="27432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26" name="Google Shape;126;g13a0c5a8cb0_0_26"/>
          <p:cNvSpPr txBox="1"/>
          <p:nvPr/>
        </p:nvSpPr>
        <p:spPr>
          <a:xfrm>
            <a:off x="325100" y="871418"/>
            <a:ext cx="8568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1" lang="it-IT" sz="2800" u="none" cap="none" strike="noStrike">
                <a:solidFill>
                  <a:srgbClr val="4E88C7"/>
                </a:solidFill>
                <a:latin typeface="Calibri"/>
                <a:ea typeface="Calibri"/>
                <a:cs typeface="Calibri"/>
                <a:sym typeface="Calibri"/>
              </a:rPr>
              <a:t>Human Performance Assessment Preliminary Results</a:t>
            </a:r>
            <a:endParaRPr b="1" i="1" sz="2800" u="none" cap="none" strike="noStrike">
              <a:solidFill>
                <a:srgbClr val="4E88C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13a0c5a8cb0_0_26"/>
          <p:cNvSpPr txBox="1"/>
          <p:nvPr/>
        </p:nvSpPr>
        <p:spPr>
          <a:xfrm>
            <a:off x="435425" y="1687384"/>
            <a:ext cx="108567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Improved Situation Awareness</a:t>
            </a:r>
            <a:endParaRPr b="1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Improvement of SA also in cases of non-cooperative (no transponder) vehicles detected through RWC sensors. Class E especially.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Improvement on the </a:t>
            </a:r>
            <a:r>
              <a:rPr b="1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projection dimension of SA</a:t>
            </a: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, i.e. knowing in advance the escape direction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HMI was suitable for the instrument and task</a:t>
            </a:r>
            <a:endParaRPr b="1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type of </a:t>
            </a:r>
            <a:r>
              <a:rPr b="1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alerts well distinguished</a:t>
            </a: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 and manoeuvres </a:t>
            </a:r>
            <a:r>
              <a:rPr b="1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suggestion easy to interpre</a:t>
            </a: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timing of the alerts fine tuned after RTS1 and RTS2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Integration with the rest of the RPAS control instruments</a:t>
            </a: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 to be carefully considered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Position of the RWC screen related to other instruments, for example </a:t>
            </a:r>
            <a:r>
              <a:rPr b="1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close to autopilot</a:t>
            </a: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0" i="1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“Especially in case of latency I need to keep an eye on the RWC while I provide the commands for the maneuver”</a:t>
            </a:r>
            <a:endParaRPr b="0" i="1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Avoid overlap of functions/visualization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73182"/>
              </a:buClr>
              <a:buSzPts val="1800"/>
              <a:buFont typeface="Calibri"/>
              <a:buChar char="-"/>
            </a:pPr>
            <a:r>
              <a:rPr lang="it-IT" sz="1800">
                <a:solidFill>
                  <a:srgbClr val="073182"/>
                </a:solidFill>
                <a:latin typeface="Calibri"/>
                <a:ea typeface="Calibri"/>
                <a:cs typeface="Calibri"/>
                <a:sym typeface="Calibri"/>
              </a:rPr>
              <a:t>Highly dependent on the specific pilot position</a:t>
            </a:r>
            <a:endParaRPr b="0" i="0" sz="1800" u="none" cap="none" strike="noStrike">
              <a:solidFill>
                <a:srgbClr val="07318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"/>
          <p:cNvSpPr txBox="1"/>
          <p:nvPr>
            <p:ph idx="10" type="dt"/>
          </p:nvPr>
        </p:nvSpPr>
        <p:spPr>
          <a:xfrm>
            <a:off x="2297483" y="6419088"/>
            <a:ext cx="2743200" cy="236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30-06-22</a:t>
            </a:r>
            <a:endParaRPr/>
          </a:p>
        </p:txBody>
      </p:sp>
      <p:sp>
        <p:nvSpPr>
          <p:cNvPr id="133" name="Google Shape;133;p3"/>
          <p:cNvSpPr txBox="1"/>
          <p:nvPr>
            <p:ph idx="11" type="ftr"/>
          </p:nvPr>
        </p:nvSpPr>
        <p:spPr>
          <a:xfrm>
            <a:off x="554736" y="6419665"/>
            <a:ext cx="1742039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>
                <a:solidFill>
                  <a:srgbClr val="FFC000"/>
                </a:solidFill>
              </a:rPr>
              <a:t>UR</a:t>
            </a:r>
            <a:r>
              <a:rPr b="1" lang="it-IT">
                <a:solidFill>
                  <a:srgbClr val="92D050"/>
                </a:solidFill>
              </a:rPr>
              <a:t>ClearED</a:t>
            </a:r>
            <a:r>
              <a:rPr b="1" lang="it-IT"/>
              <a:t> PRESENTATION</a:t>
            </a:r>
            <a:endParaRPr/>
          </a:p>
        </p:txBody>
      </p:sp>
      <p:sp>
        <p:nvSpPr>
          <p:cNvPr id="134" name="Google Shape;134;p3"/>
          <p:cNvSpPr txBox="1"/>
          <p:nvPr>
            <p:ph idx="12" type="sldNum"/>
          </p:nvPr>
        </p:nvSpPr>
        <p:spPr>
          <a:xfrm>
            <a:off x="8894064" y="6389752"/>
            <a:ext cx="2743200" cy="2359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35" name="Google Shape;135;p3"/>
          <p:cNvSpPr txBox="1"/>
          <p:nvPr/>
        </p:nvSpPr>
        <p:spPr>
          <a:xfrm>
            <a:off x="435425" y="1942651"/>
            <a:ext cx="10839300" cy="32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Roles and Responsibilities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Responsibilities 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Remote Pilot and ATC must be clear in all the Airspace Classes according to the ATC service level provided.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RWC should not be used to </a:t>
            </a: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self-separation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controlled airspaces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Timing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in controlled airspaces with </a:t>
            </a: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occupancy of radio frequency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time needed for interactions with ATC increases and available </a:t>
            </a: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maneuvering time might become too tight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Latency 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the RPAS controls  is an additional important factor to be considered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325100" y="871418"/>
            <a:ext cx="8568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1" lang="it-IT" sz="2800" u="none" cap="none" strike="noStrike">
                <a:solidFill>
                  <a:srgbClr val="4E88C7"/>
                </a:solidFill>
                <a:latin typeface="Calibri"/>
                <a:ea typeface="Calibri"/>
                <a:cs typeface="Calibri"/>
                <a:sym typeface="Calibri"/>
              </a:rPr>
              <a:t>Human Performance Assessment Preliminary Results</a:t>
            </a:r>
            <a:endParaRPr b="1" i="1" sz="2800" u="none" cap="none" strike="noStrike">
              <a:solidFill>
                <a:srgbClr val="4E88C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3a0c5a8cb0_0_10"/>
          <p:cNvSpPr txBox="1"/>
          <p:nvPr>
            <p:ph idx="10" type="dt"/>
          </p:nvPr>
        </p:nvSpPr>
        <p:spPr>
          <a:xfrm>
            <a:off x="2297483" y="6419088"/>
            <a:ext cx="2743200" cy="23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30-06-22</a:t>
            </a:r>
            <a:endParaRPr/>
          </a:p>
        </p:txBody>
      </p:sp>
      <p:sp>
        <p:nvSpPr>
          <p:cNvPr id="142" name="Google Shape;142;g13a0c5a8cb0_0_10"/>
          <p:cNvSpPr txBox="1"/>
          <p:nvPr>
            <p:ph idx="11" type="ftr"/>
          </p:nvPr>
        </p:nvSpPr>
        <p:spPr>
          <a:xfrm>
            <a:off x="554736" y="6419665"/>
            <a:ext cx="17421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>
                <a:solidFill>
                  <a:srgbClr val="FFC000"/>
                </a:solidFill>
              </a:rPr>
              <a:t>UR</a:t>
            </a:r>
            <a:r>
              <a:rPr b="1" lang="it-IT">
                <a:solidFill>
                  <a:srgbClr val="92D050"/>
                </a:solidFill>
              </a:rPr>
              <a:t>ClearED</a:t>
            </a:r>
            <a:r>
              <a:rPr b="1" lang="it-IT"/>
              <a:t> PRESENTATION</a:t>
            </a:r>
            <a:endParaRPr/>
          </a:p>
        </p:txBody>
      </p:sp>
      <p:sp>
        <p:nvSpPr>
          <p:cNvPr id="143" name="Google Shape;143;g13a0c5a8cb0_0_10"/>
          <p:cNvSpPr txBox="1"/>
          <p:nvPr>
            <p:ph idx="12" type="sldNum"/>
          </p:nvPr>
        </p:nvSpPr>
        <p:spPr>
          <a:xfrm>
            <a:off x="8894064" y="6389752"/>
            <a:ext cx="2743200" cy="2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44" name="Google Shape;144;g13a0c5a8cb0_0_10"/>
          <p:cNvSpPr txBox="1"/>
          <p:nvPr/>
        </p:nvSpPr>
        <p:spPr>
          <a:xfrm>
            <a:off x="435425" y="2095051"/>
            <a:ext cx="108393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Procedures should be defined in order to </a:t>
            </a: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too many calls from RPAS to ATC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e.g. only call when RWC alerts pilot, not when traffic is only displayed, do not request for separation too soon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Transparency &amp; Training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 transparency on the </a:t>
            </a: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coverage of the sensors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variable from vehicle to vehicle and there should be a way to know it from the HMI + specific training must be provided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-"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cooperative traffic not shown on ATC CWPs creates </a:t>
            </a:r>
            <a:r>
              <a:rPr b="1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asymmetry</a:t>
            </a: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can only be be leveled through communication between pilot and ATC therefore augmenting communication load and frequency occupation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13a0c5a8cb0_0_10"/>
          <p:cNvSpPr txBox="1"/>
          <p:nvPr/>
        </p:nvSpPr>
        <p:spPr>
          <a:xfrm>
            <a:off x="325100" y="871418"/>
            <a:ext cx="8568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1" lang="it-IT" sz="2800" u="none" cap="none" strike="noStrike">
                <a:solidFill>
                  <a:srgbClr val="4E88C7"/>
                </a:solidFill>
                <a:latin typeface="Calibri"/>
                <a:ea typeface="Calibri"/>
                <a:cs typeface="Calibri"/>
                <a:sym typeface="Calibri"/>
              </a:rPr>
              <a:t>Human Performance Assessment Preliminary Results</a:t>
            </a:r>
            <a:endParaRPr b="1" i="1" sz="2800" u="none" cap="none" strike="noStrike">
              <a:solidFill>
                <a:srgbClr val="4E88C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"/>
          <p:cNvSpPr txBox="1"/>
          <p:nvPr/>
        </p:nvSpPr>
        <p:spPr>
          <a:xfrm>
            <a:off x="11268" y="2941687"/>
            <a:ext cx="12169464" cy="97462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6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 FOR </a:t>
            </a:r>
            <a:endParaRPr/>
          </a:p>
          <a:p>
            <a:pPr indent="0" lvl="0" marL="0" marR="0" rtl="0" algn="ctr">
              <a:lnSpc>
                <a:spcPct val="106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ATTENTION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nception personnalisée">
  <a:themeElements>
    <a:clrScheme name="SesarJU 1">
      <a:dk1>
        <a:srgbClr val="002F6E"/>
      </a:dk1>
      <a:lt1>
        <a:srgbClr val="009DD9"/>
      </a:lt1>
      <a:dk2>
        <a:srgbClr val="0093D1"/>
      </a:dk2>
      <a:lt2>
        <a:srgbClr val="199C69"/>
      </a:lt2>
      <a:accent1>
        <a:srgbClr val="5D1A6F"/>
      </a:accent1>
      <a:accent2>
        <a:srgbClr val="D10019"/>
      </a:accent2>
      <a:accent3>
        <a:srgbClr val="EE7F00"/>
      </a:accent3>
      <a:accent4>
        <a:srgbClr val="FFC000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2_Conception personnalisée">
  <a:themeElements>
    <a:clrScheme name="SesarJU 1">
      <a:dk1>
        <a:srgbClr val="002F6E"/>
      </a:dk1>
      <a:lt1>
        <a:srgbClr val="009DD9"/>
      </a:lt1>
      <a:dk2>
        <a:srgbClr val="0093D1"/>
      </a:dk2>
      <a:lt2>
        <a:srgbClr val="199C69"/>
      </a:lt2>
      <a:accent1>
        <a:srgbClr val="5D1A6F"/>
      </a:accent1>
      <a:accent2>
        <a:srgbClr val="D10019"/>
      </a:accent2>
      <a:accent3>
        <a:srgbClr val="EE7F00"/>
      </a:accent3>
      <a:accent4>
        <a:srgbClr val="FFC000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hème Office">
  <a:themeElements>
    <a:clrScheme name="SesarJU 1">
      <a:dk1>
        <a:srgbClr val="002F6E"/>
      </a:dk1>
      <a:lt1>
        <a:srgbClr val="009DD9"/>
      </a:lt1>
      <a:dk2>
        <a:srgbClr val="0093D1"/>
      </a:dk2>
      <a:lt2>
        <a:srgbClr val="199C69"/>
      </a:lt2>
      <a:accent1>
        <a:srgbClr val="5D1A6F"/>
      </a:accent1>
      <a:accent2>
        <a:srgbClr val="D10019"/>
      </a:accent2>
      <a:accent3>
        <a:srgbClr val="EE7F00"/>
      </a:accent3>
      <a:accent4>
        <a:srgbClr val="FFC000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B8DC651193C44AA1BF6CC75EB1DE9E" ma:contentTypeVersion="2" ma:contentTypeDescription="Create a new document." ma:contentTypeScope="" ma:versionID="09d03fa5f9b54e279bcac0086868d99e">
  <xsd:schema xmlns:xsd="http://www.w3.org/2001/XMLSchema" xmlns:xs="http://www.w3.org/2001/XMLSchema" xmlns:p="http://schemas.microsoft.com/office/2006/metadata/properties" xmlns:ns2="babb715b-36c5-4d4e-b933-6490b7843049" targetNamespace="http://schemas.microsoft.com/office/2006/metadata/properties" ma:root="true" ma:fieldsID="b0a6f1675087e9e594518c8947d339b1" ns2:_="">
    <xsd:import namespace="babb715b-36c5-4d4e-b933-6490b78430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bb715b-36c5-4d4e-b933-6490b78430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5C37BD-5651-4BB3-82B1-C8E2D446EDC6}"/>
</file>

<file path=customXml/itemProps2.xml><?xml version="1.0" encoding="utf-8"?>
<ds:datastoreItem xmlns:ds="http://schemas.openxmlformats.org/officeDocument/2006/customXml" ds:itemID="{71138268-7FB8-4BCA-991C-D3606A3476C9}"/>
</file>

<file path=customXml/itemProps3.xml><?xml version="1.0" encoding="utf-8"?>
<ds:datastoreItem xmlns:ds="http://schemas.openxmlformats.org/officeDocument/2006/customXml" ds:itemID="{75D27B84-07C4-4AB6-981E-311AE39C4876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Christine Stewart</dc:creator>
  <dcterms:created xsi:type="dcterms:W3CDTF">2022-03-03T09:26:21Z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0x0101005BB8DC651193C44AA1BF6CC75EB1DE9E</vt:lpwstr>
  </property>
</Properties>
</file>